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8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ke Wijnia" initials="RW" lastIdx="10" clrIdx="0">
    <p:extLst>
      <p:ext uri="{19B8F6BF-5375-455C-9EA6-DF929625EA0E}">
        <p15:presenceInfo xmlns:p15="http://schemas.microsoft.com/office/powerpoint/2012/main" userId="Rieke Wijnia" providerId="None"/>
      </p:ext>
    </p:extLst>
  </p:cmAuthor>
  <p:cmAuthor id="2" name="Meie Otten" initials="MO" lastIdx="5" clrIdx="1">
    <p:extLst>
      <p:ext uri="{19B8F6BF-5375-455C-9EA6-DF929625EA0E}">
        <p15:presenceInfo xmlns:p15="http://schemas.microsoft.com/office/powerpoint/2012/main" userId="Meie Ot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02" autoAdjust="0"/>
    <p:restoredTop sz="95411" autoAdjust="0"/>
  </p:normalViewPr>
  <p:slideViewPr>
    <p:cSldViewPr snapToGrid="0">
      <p:cViewPr varScale="1">
        <p:scale>
          <a:sx n="103" d="100"/>
          <a:sy n="103" d="100"/>
        </p:scale>
        <p:origin x="72" y="102"/>
      </p:cViewPr>
      <p:guideLst>
        <p:guide orient="horz" pos="459"/>
        <p:guide pos="8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7CB2-771A-4879-A2E2-C1A526F822F6}" type="datetimeFigureOut">
              <a:rPr lang="nl-NL" smtClean="0"/>
              <a:t>13-4-2021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76DCD-1D9A-4ED0-93AD-BFA9DECAA3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73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08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48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4ABA3-0130-4DB7-ACE3-41A423CC4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2DCFE3-B519-4E87-8C6B-58DCF79BF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40D704-519C-411D-A753-15BC75A6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848A-577F-419B-8B8A-8B0FF90671CD}" type="datetime1">
              <a:rPr lang="nl-NL" smtClean="0"/>
              <a:t>13-4-2021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966DD4-882F-41A7-943A-B9117D87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397CE1-EAD1-4C79-B007-D878FA9B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7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EAF4-2EE8-4703-9340-E4A89CCD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0678E3-2E45-4574-83AC-A8D1369A1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98CDE7-16D7-4601-AF6E-EDF9B44A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00D4-FB54-4FCE-971E-46E77EAF47F0}" type="datetime1">
              <a:rPr lang="nl-NL" smtClean="0"/>
              <a:t>13-4-2021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D6169E-B6D5-408D-8A0A-05B61C5C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8180BD-E19A-4A9D-ABAD-F56453D2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86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C65CD5-F96C-4D41-8BF9-894B967DE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2C377A-D0A7-4993-BD1F-A43229B7C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EF6D2F-845F-4256-BE17-E618BE56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2B2B-86BA-4A02-A3BE-3411BA4A4287}" type="datetime1">
              <a:rPr lang="nl-NL" smtClean="0"/>
              <a:t>13-4-2021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96A46F-09D8-4052-8A6D-43967F3B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16E9FF-DCDC-41AD-8C35-8C391731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70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470D7-0A13-4A9E-A7C2-40EAF7DA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D761CF-243D-4100-9398-C387B2623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1A6370-FCED-4440-B8E4-EC17CC68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CFC6-3080-4D82-BF9C-1349BB05BEDE}" type="datetime1">
              <a:rPr lang="nl-NL" smtClean="0"/>
              <a:t>13-4-2021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696BE1-83B4-441A-8B28-E4F2F84A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AFE104-0065-4AB8-9DF3-CA6B937E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ening, bord&#10;&#10;Automatisch gegenereerde beschrijving">
            <a:extLst>
              <a:ext uri="{FF2B5EF4-FFF2-40B4-BE49-F238E27FC236}">
                <a16:creationId xmlns:a16="http://schemas.microsoft.com/office/drawing/2014/main" id="{87CC5E2B-0CE2-458C-A742-9107FBD92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84" y="6086602"/>
            <a:ext cx="149961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2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DDC99-15B1-47F6-BF3F-B224B211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7E9D92-F80D-482F-A953-FC936314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068595-2EEC-4BDF-994C-ECB567A2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E51A-191E-4327-82A4-8E5B06EC59C3}" type="datetime1">
              <a:rPr lang="nl-NL" smtClean="0"/>
              <a:t>13-4-2021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47839F-3337-4BD6-BCF3-1BFD1B60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F48191-092C-4C5A-BCE0-DB10FB1B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2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FF9D8-868B-4462-91FE-3BF1B13B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7D9E5B-89CE-4C68-A9ED-7AEF357B6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2B2043-B343-4C80-A416-71326D51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0614AE-F226-47E8-BF8B-4A62C676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FA9-73FC-4136-B358-52E2FE20C01D}" type="datetime1">
              <a:rPr lang="nl-NL" smtClean="0"/>
              <a:t>13-4-2021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C55359-3D4F-4515-B3B9-E9D83432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98636C-AEC6-48F7-B091-6847C960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94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3B6D3-069C-459F-8D3E-B70EF6E5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1CDFBA-6316-4531-960F-24427189E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004B93-662D-4BD4-B469-FAB2BBCB5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362CD76-47FD-46D1-8EC3-D9EF44AD9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9875F2A-C3E6-4A60-9033-F6F6E3CD3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F3A89F7-D291-4355-A445-184D939F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CB8-4EB6-4852-BFA7-D1881FB0F79B}" type="datetime1">
              <a:rPr lang="nl-NL" smtClean="0"/>
              <a:t>13-4-2021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458D37C-6941-449E-8D9E-46BC2862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F5B5269-D52B-4FF5-9A77-B06BD85D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81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DCB67-DCE6-4C41-9534-0FA202D9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C48CE6-FC53-4AA2-8A38-91F67457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99C6-78A1-43E4-9CF5-6449BC193DC9}" type="datetime1">
              <a:rPr lang="nl-NL" smtClean="0"/>
              <a:t>13-4-2021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851B2A-E8CC-4B05-BCE4-DF397887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ACB74A-14E7-4395-AC8E-789EC277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75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A1E193-ADAB-402E-A177-B7422DA6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5DF4-991D-421B-84CC-80F40FBCE51A}" type="datetime1">
              <a:rPr lang="nl-NL" smtClean="0"/>
              <a:t>13-4-2021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AFAD95-82E0-4EBC-B0F0-E02CF3E6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8AA6FE-2D6B-4FB4-AA80-0FECFA79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72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87750-86FD-4706-9BB7-3291BBB2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5EE03E-4D53-418D-89DB-16865F37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78599E-47F5-49E2-B79D-64803AC07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D5545A-383C-47EF-A3A6-58ECA83A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1B0-0332-449F-A567-672554C1565F}" type="datetime1">
              <a:rPr lang="nl-NL" smtClean="0"/>
              <a:t>13-4-2021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A4774D-D7E6-45F4-818F-31C96782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8C2E12-5D0B-4CAD-88E8-CA8FA446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3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403F1-637E-4EBF-A417-69906CD1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5347628-B370-4E56-831B-472332C76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AE9D4C-077E-47D0-BB6C-67EFFA4A0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7EA1F6-7BFA-448F-9368-3B74B529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60F-7033-4E9B-BB23-2571B64C0E3B}" type="datetime1">
              <a:rPr lang="nl-NL" smtClean="0"/>
              <a:t>13-4-2021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468D74-2D4B-446C-80B4-C86A365E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C29DCA-DD83-4A40-B4CC-F0F3BED3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56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35822A-4CD7-4B06-B2CB-31CD822D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1D0A3F-F2C3-40BA-83A9-72EEF78D7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8AB32E-16DF-40E5-9244-7220BDAA4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856C3-C8D6-4919-86CB-9DAB2291E82D}" type="datetime1">
              <a:rPr lang="nl-NL" smtClean="0"/>
              <a:t>13-4-2021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AD3C11-CBF6-4022-9889-6F790ACA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E00068-447B-41A7-B0E6-2B872CA8A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02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OYcfXVbsQ0?feature=oembed" TargetMode="Externa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s.nl/artikel/2376361-omstreden-russische-songfestivalkandidaat-manizja-ik-laat-me-niet-breken.html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499EB43-158B-45EC-AD96-A4EAE27E0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63" y="858815"/>
            <a:ext cx="6829149" cy="5320050"/>
          </a:xfrm>
          <a:prstGeom prst="rect">
            <a:avLst/>
          </a:prstGeom>
        </p:spPr>
      </p:pic>
      <p:pic>
        <p:nvPicPr>
          <p:cNvPr id="12" name="Wereldkaart">
            <a:extLst>
              <a:ext uri="{FF2B5EF4-FFF2-40B4-BE49-F238E27FC236}">
                <a16:creationId xmlns:a16="http://schemas.microsoft.com/office/drawing/2014/main" id="{6D99DF4C-3F10-44D6-BA02-90CB4AF1B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758" y="380061"/>
            <a:ext cx="25755207" cy="6342380"/>
          </a:xfrm>
          <a:prstGeom prst="rect">
            <a:avLst/>
          </a:prstGeom>
        </p:spPr>
      </p:pic>
      <p:pic>
        <p:nvPicPr>
          <p:cNvPr id="6" name="TrendingLogo">
            <a:extLst>
              <a:ext uri="{FF2B5EF4-FFF2-40B4-BE49-F238E27FC236}">
                <a16:creationId xmlns:a16="http://schemas.microsoft.com/office/drawing/2014/main" id="{439CBD41-1C64-483F-94B1-5A469E50D5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588" y="844550"/>
            <a:ext cx="3248025" cy="809625"/>
          </a:xfrm>
          <a:prstGeom prst="rect">
            <a:avLst/>
          </a:prstGeom>
        </p:spPr>
      </p:pic>
      <p:sp>
        <p:nvSpPr>
          <p:cNvPr id="8" name="WitteBalk">
            <a:extLst>
              <a:ext uri="{FF2B5EF4-FFF2-40B4-BE49-F238E27FC236}">
                <a16:creationId xmlns:a16="http://schemas.microsoft.com/office/drawing/2014/main" id="{8D617AF0-4CD8-403B-8E96-51A706C106AA}"/>
              </a:ext>
            </a:extLst>
          </p:cNvPr>
          <p:cNvSpPr/>
          <p:nvPr/>
        </p:nvSpPr>
        <p:spPr>
          <a:xfrm>
            <a:off x="1301836" y="4920125"/>
            <a:ext cx="9570093" cy="990478"/>
          </a:xfrm>
          <a:custGeom>
            <a:avLst/>
            <a:gdLst>
              <a:gd name="connsiteX0" fmla="*/ 9547955 w 9547954"/>
              <a:gd name="connsiteY0" fmla="*/ 0 h 732567"/>
              <a:gd name="connsiteX1" fmla="*/ 9328214 w 9547954"/>
              <a:gd name="connsiteY1" fmla="*/ 732568 h 732567"/>
              <a:gd name="connsiteX2" fmla="*/ 0 w 9547954"/>
              <a:gd name="connsiteY2" fmla="*/ 732568 h 732567"/>
              <a:gd name="connsiteX3" fmla="*/ 219742 w 9547954"/>
              <a:gd name="connsiteY3" fmla="*/ 0 h 73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7954" h="732567">
                <a:moveTo>
                  <a:pt x="9547955" y="0"/>
                </a:moveTo>
                <a:lnTo>
                  <a:pt x="9328214" y="732568"/>
                </a:lnTo>
                <a:lnTo>
                  <a:pt x="0" y="732568"/>
                </a:lnTo>
                <a:lnTo>
                  <a:pt x="21974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pic>
        <p:nvPicPr>
          <p:cNvPr id="9" name="HashtagRood">
            <a:extLst>
              <a:ext uri="{FF2B5EF4-FFF2-40B4-BE49-F238E27FC236}">
                <a16:creationId xmlns:a16="http://schemas.microsoft.com/office/drawing/2014/main" id="{652EC648-9A4A-40E7-8F61-68E827B360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7132" y="5493065"/>
            <a:ext cx="542925" cy="685800"/>
          </a:xfrm>
          <a:prstGeom prst="rect">
            <a:avLst/>
          </a:prstGeom>
        </p:spPr>
      </p:pic>
      <p:pic>
        <p:nvPicPr>
          <p:cNvPr id="10" name="HashtagKruis">
            <a:extLst>
              <a:ext uri="{FF2B5EF4-FFF2-40B4-BE49-F238E27FC236}">
                <a16:creationId xmlns:a16="http://schemas.microsoft.com/office/drawing/2014/main" id="{D3D5A065-B270-47C9-9BA8-620CF81C15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61401" y="4647992"/>
            <a:ext cx="342900" cy="685800"/>
          </a:xfrm>
          <a:prstGeom prst="rect">
            <a:avLst/>
          </a:prstGeom>
        </p:spPr>
      </p:pic>
      <p:sp>
        <p:nvSpPr>
          <p:cNvPr id="11" name="Titel">
            <a:extLst>
              <a:ext uri="{FF2B5EF4-FFF2-40B4-BE49-F238E27FC236}">
                <a16:creationId xmlns:a16="http://schemas.microsoft.com/office/drawing/2014/main" id="{E41C9E35-91DC-45D1-B094-B99FFBC15AC6}"/>
              </a:ext>
            </a:extLst>
          </p:cNvPr>
          <p:cNvSpPr txBox="1"/>
          <p:nvPr/>
        </p:nvSpPr>
        <p:spPr>
          <a:xfrm>
            <a:off x="1624713" y="4990870"/>
            <a:ext cx="941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Eurovisie Songfestival: een leuke wedstrijd of een maatschappelijk slagveld?</a:t>
            </a:r>
            <a:endParaRPr lang="nl-NL" sz="2800" b="1" dirty="0">
              <a:latin typeface="Avenir Next LT Pro" panose="020B0504020202020204" pitchFamily="34" charset="0"/>
            </a:endParaRPr>
          </a:p>
        </p:txBody>
      </p:sp>
      <p:pic>
        <p:nvPicPr>
          <p:cNvPr id="15" name="RoodPuntje">
            <a:extLst>
              <a:ext uri="{FF2B5EF4-FFF2-40B4-BE49-F238E27FC236}">
                <a16:creationId xmlns:a16="http://schemas.microsoft.com/office/drawing/2014/main" id="{60F63C15-FD13-4E06-BA1C-356EFB5EFF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95684" y="2883616"/>
            <a:ext cx="104775" cy="85725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7F42F22-5A4A-48AB-85F7-E1D15FB9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1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77247D-04DE-4246-AF68-AE0AE0CA709E}"/>
              </a:ext>
            </a:extLst>
          </p:cNvPr>
          <p:cNvSpPr txBox="1"/>
          <p:nvPr/>
        </p:nvSpPr>
        <p:spPr>
          <a:xfrm>
            <a:off x="6774024" y="5913608"/>
            <a:ext cx="2388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000" b="1" i="0" dirty="0">
                <a:effectLst/>
                <a:latin typeface="Avenir Next LT Pro" panose="020B0504020202020204" pitchFamily="34" charset="0"/>
              </a:rPr>
              <a:t>Bron: </a:t>
            </a:r>
            <a:r>
              <a:rPr lang="nl-NL" sz="1000" b="1" i="0" dirty="0" err="1">
                <a:effectLst/>
                <a:latin typeface="Avenir Next LT Pro" panose="020B0504020202020204" pitchFamily="34" charset="0"/>
              </a:rPr>
              <a:t>railway</a:t>
            </a:r>
            <a:r>
              <a:rPr lang="nl-NL" sz="1000" b="1" i="0" dirty="0">
                <a:effectLst/>
                <a:latin typeface="Avenir Next LT Pro" panose="020B0504020202020204" pitchFamily="34" charset="0"/>
              </a:rPr>
              <a:t> </a:t>
            </a:r>
            <a:r>
              <a:rPr lang="nl-NL" sz="1000" b="1" i="0" dirty="0" err="1">
                <a:effectLst/>
                <a:latin typeface="Avenir Next LT Pro" panose="020B0504020202020204" pitchFamily="34" charset="0"/>
              </a:rPr>
              <a:t>fx</a:t>
            </a:r>
            <a:r>
              <a:rPr lang="nl-NL" sz="1000" b="1" i="0" dirty="0">
                <a:effectLst/>
                <a:latin typeface="Avenir Next LT Pro" panose="020B0504020202020204" pitchFamily="34" charset="0"/>
              </a:rPr>
              <a:t> / 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28311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982853" y="69476"/>
            <a:ext cx="8533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Avenir Next LT Pro" panose="020B0504020202020204" pitchFamily="34" charset="0"/>
              </a:rPr>
              <a:t>Russian </a:t>
            </a:r>
            <a:r>
              <a:rPr lang="nl-NL" sz="4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Woman</a:t>
            </a:r>
            <a:r>
              <a:rPr lang="nl-NL" sz="4000" dirty="0">
                <a:solidFill>
                  <a:schemeClr val="bg1"/>
                </a:solidFill>
                <a:latin typeface="Avenir Next LT Pro" panose="020B0504020202020204" pitchFamily="34" charset="0"/>
              </a:rPr>
              <a:t> - Manizja</a:t>
            </a:r>
          </a:p>
        </p:txBody>
      </p:sp>
      <p:pic>
        <p:nvPicPr>
          <p:cNvPr id="3" name="Onlinemedia 2" title="Manizha - Russian Woman (English Translation) [Eurovision 2021 Russia]">
            <a:hlinkClick r:id="" action="ppaction://media"/>
            <a:extLst>
              <a:ext uri="{FF2B5EF4-FFF2-40B4-BE49-F238E27FC236}">
                <a16:creationId xmlns:a16="http://schemas.microsoft.com/office/drawing/2014/main" id="{C69C3363-3FE2-4A5B-B3B5-3E188C9938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641600" y="1477263"/>
            <a:ext cx="6908800" cy="39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982853" y="69476"/>
            <a:ext cx="8533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Avenir Next LT Pro" panose="020B0504020202020204" pitchFamily="34" charset="0"/>
              </a:rPr>
              <a:t>Liedje en songtekst nabespreken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B9689E4-E140-4D1A-9B61-438B99A13B7F}"/>
              </a:ext>
            </a:extLst>
          </p:cNvPr>
          <p:cNvSpPr txBox="1"/>
          <p:nvPr/>
        </p:nvSpPr>
        <p:spPr>
          <a:xfrm>
            <a:off x="599440" y="1338306"/>
            <a:ext cx="10993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  <a:tabLst>
                <a:tab pos="180340" algn="l"/>
                <a:tab pos="540385" algn="l"/>
              </a:tabLst>
            </a:pPr>
            <a:r>
              <a:rPr lang="nl-NL" sz="3200" dirty="0">
                <a:latin typeface="Avenir Next LT Pro" panose="020B0504020202020204" pitchFamily="34" charset="0"/>
              </a:rPr>
              <a:t>Wat vind je van het liedje?</a:t>
            </a:r>
          </a:p>
          <a:p>
            <a:pPr marL="457200" indent="-457200">
              <a:buFontTx/>
              <a:buChar char="-"/>
              <a:tabLst>
                <a:tab pos="180340" algn="l"/>
                <a:tab pos="540385" algn="l"/>
              </a:tabLst>
            </a:pPr>
            <a:endParaRPr lang="nl-NL" sz="3200" dirty="0">
              <a:latin typeface="Avenir Next LT Pro" panose="020B0504020202020204" pitchFamily="34" charset="0"/>
            </a:endParaRPr>
          </a:p>
          <a:p>
            <a:pPr marL="457200" indent="-457200">
              <a:buFontTx/>
              <a:buChar char="-"/>
              <a:tabLst>
                <a:tab pos="180340" algn="l"/>
                <a:tab pos="540385" algn="l"/>
              </a:tabLst>
            </a:pPr>
            <a:r>
              <a:rPr lang="nl-NL" sz="3200" dirty="0">
                <a:latin typeface="Avenir Next LT Pro" panose="020B0504020202020204" pitchFamily="34" charset="0"/>
              </a:rPr>
              <a:t>Welke boodschap wil </a:t>
            </a:r>
            <a:r>
              <a:rPr lang="nl-NL" sz="3200" dirty="0" err="1">
                <a:latin typeface="Avenir Next LT Pro" panose="020B0504020202020204" pitchFamily="34" charset="0"/>
              </a:rPr>
              <a:t>Manizja</a:t>
            </a:r>
            <a:r>
              <a:rPr lang="nl-NL" sz="3200" dirty="0">
                <a:latin typeface="Avenir Next LT Pro" panose="020B0504020202020204" pitchFamily="34" charset="0"/>
              </a:rPr>
              <a:t> uitdragen met haar liedje?</a:t>
            </a:r>
          </a:p>
          <a:p>
            <a:pPr marL="457200" indent="-457200">
              <a:buFontTx/>
              <a:buChar char="-"/>
              <a:tabLst>
                <a:tab pos="180340" algn="l"/>
                <a:tab pos="540385" algn="l"/>
              </a:tabLst>
            </a:pPr>
            <a:endParaRPr lang="nl-NL" sz="3200" dirty="0">
              <a:latin typeface="Avenir Next LT Pro" panose="020B0504020202020204" pitchFamily="34" charset="0"/>
            </a:endParaRPr>
          </a:p>
          <a:p>
            <a:pPr marL="457200" indent="-457200">
              <a:buFontTx/>
              <a:buChar char="-"/>
              <a:tabLst>
                <a:tab pos="180340" algn="l"/>
                <a:tab pos="540385" algn="l"/>
              </a:tabLst>
            </a:pPr>
            <a:r>
              <a:rPr lang="nl-NL" sz="3200" dirty="0">
                <a:latin typeface="Avenir Next LT Pro" panose="020B0504020202020204" pitchFamily="34" charset="0"/>
              </a:rPr>
              <a:t>Welke woorden in de songtekst hebben je geholpen om de boodschap te begrijpen?</a:t>
            </a:r>
          </a:p>
          <a:p>
            <a:pPr marL="457200" indent="-457200">
              <a:buFontTx/>
              <a:buChar char="-"/>
              <a:tabLst>
                <a:tab pos="180340" algn="l"/>
                <a:tab pos="540385" algn="l"/>
              </a:tabLst>
            </a:pPr>
            <a:endParaRPr lang="nl-NL" sz="3200" dirty="0">
              <a:latin typeface="Avenir Next LT Pro" panose="020B0504020202020204" pitchFamily="34" charset="0"/>
            </a:endParaRPr>
          </a:p>
          <a:p>
            <a:pPr marL="457200" indent="-457200">
              <a:buFontTx/>
              <a:buChar char="-"/>
              <a:tabLst>
                <a:tab pos="180340" algn="l"/>
                <a:tab pos="540385" algn="l"/>
              </a:tabLst>
            </a:pPr>
            <a:r>
              <a:rPr lang="nl-NL" sz="3200" dirty="0">
                <a:latin typeface="Avenir Next LT Pro" panose="020B0504020202020204" pitchFamily="34" charset="0"/>
              </a:rPr>
              <a:t>Begrijp je de ophef rondom het liedje van </a:t>
            </a:r>
            <a:r>
              <a:rPr lang="nl-NL" sz="3200" dirty="0" err="1">
                <a:latin typeface="Avenir Next LT Pro" panose="020B0504020202020204" pitchFamily="34" charset="0"/>
              </a:rPr>
              <a:t>Manizja</a:t>
            </a:r>
            <a:r>
              <a:rPr lang="nl-NL" sz="3200" dirty="0">
                <a:latin typeface="Avenir Next LT Pro" panose="020B0504020202020204" pitchFamily="34" charset="0"/>
              </a:rPr>
              <a:t>? Leg uit waarom wel of niet.</a:t>
            </a:r>
          </a:p>
        </p:txBody>
      </p:sp>
    </p:spTree>
    <p:extLst>
      <p:ext uri="{BB962C8B-B14F-4D97-AF65-F5344CB8AC3E}">
        <p14:creationId xmlns:p14="http://schemas.microsoft.com/office/powerpoint/2010/main" val="360053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982853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Waarom ontvangt </a:t>
            </a:r>
            <a:r>
              <a:rPr lang="nl-NL" sz="3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Manizja</a:t>
            </a:r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 kritiek?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C909375-72CD-4E02-BA9A-0801AA5EFE7E}"/>
              </a:ext>
            </a:extLst>
          </p:cNvPr>
          <p:cNvSpPr txBox="1"/>
          <p:nvPr/>
        </p:nvSpPr>
        <p:spPr>
          <a:xfrm>
            <a:off x="660400" y="1513840"/>
            <a:ext cx="1076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enir Next LT Pro" panose="020B0504020202020204" pitchFamily="34" charset="0"/>
              </a:rPr>
              <a:t>Lees </a:t>
            </a:r>
            <a:r>
              <a:rPr lang="en-US" sz="3600" dirty="0">
                <a:latin typeface="Avenir Next LT Pro" panose="020B0504020202020204" pitchFamily="34" charset="0"/>
                <a:hlinkClick r:id="rId6"/>
              </a:rPr>
              <a:t>het </a:t>
            </a:r>
            <a:r>
              <a:rPr lang="en-US" sz="3600" dirty="0" err="1">
                <a:latin typeface="Avenir Next LT Pro" panose="020B0504020202020204" pitchFamily="34" charset="0"/>
                <a:hlinkClick r:id="rId6"/>
              </a:rPr>
              <a:t>artikel</a:t>
            </a:r>
            <a:r>
              <a:rPr lang="en-US" sz="3600" dirty="0">
                <a:latin typeface="Avenir Next LT Pro" panose="020B0504020202020204" pitchFamily="34" charset="0"/>
              </a:rPr>
              <a:t> over </a:t>
            </a:r>
            <a:r>
              <a:rPr lang="en-US" sz="3600" dirty="0" err="1">
                <a:latin typeface="Avenir Next LT Pro" panose="020B0504020202020204" pitchFamily="34" charset="0"/>
              </a:rPr>
              <a:t>Manizja</a:t>
            </a:r>
            <a:r>
              <a:rPr lang="en-US" sz="3600" dirty="0">
                <a:latin typeface="Avenir Next LT Pro" panose="020B0504020202020204" pitchFamily="34" charset="0"/>
              </a:rPr>
              <a:t> </a:t>
            </a:r>
            <a:r>
              <a:rPr lang="en-US" sz="3600" dirty="0" err="1">
                <a:latin typeface="Avenir Next LT Pro" panose="020B0504020202020204" pitchFamily="34" charset="0"/>
              </a:rPr>
              <a:t>en</a:t>
            </a:r>
            <a:r>
              <a:rPr lang="en-US" sz="3600" dirty="0">
                <a:latin typeface="Avenir Next LT Pro" panose="020B0504020202020204" pitchFamily="34" charset="0"/>
              </a:rPr>
              <a:t> </a:t>
            </a:r>
            <a:r>
              <a:rPr lang="en-US" sz="3600" dirty="0" err="1">
                <a:latin typeface="Avenir Next LT Pro" panose="020B0504020202020204" pitchFamily="34" charset="0"/>
              </a:rPr>
              <a:t>haar</a:t>
            </a:r>
            <a:r>
              <a:rPr lang="en-US" sz="3600" dirty="0">
                <a:latin typeface="Avenir Next LT Pro" panose="020B0504020202020204" pitchFamily="34" charset="0"/>
              </a:rPr>
              <a:t> </a:t>
            </a:r>
            <a:r>
              <a:rPr lang="en-US" sz="3600" dirty="0" err="1">
                <a:latin typeface="Avenir Next LT Pro" panose="020B0504020202020204" pitchFamily="34" charset="0"/>
              </a:rPr>
              <a:t>liedje</a:t>
            </a:r>
            <a:r>
              <a:rPr lang="en-US" sz="3600" dirty="0">
                <a:latin typeface="Avenir Next LT Pro" panose="020B0504020202020204" pitchFamily="34" charset="0"/>
              </a:rPr>
              <a:t> </a:t>
            </a:r>
            <a:r>
              <a:rPr lang="en-US" sz="3600" dirty="0" err="1">
                <a:latin typeface="Avenir Next LT Pro" panose="020B0504020202020204" pitchFamily="34" charset="0"/>
              </a:rPr>
              <a:t>voor</a:t>
            </a:r>
            <a:r>
              <a:rPr lang="en-US" sz="3600" dirty="0">
                <a:latin typeface="Avenir Next LT Pro" panose="020B0504020202020204" pitchFamily="34" charset="0"/>
              </a:rPr>
              <a:t> het </a:t>
            </a:r>
            <a:r>
              <a:rPr lang="en-US" sz="3600" dirty="0" err="1">
                <a:latin typeface="Avenir Next LT Pro" panose="020B0504020202020204" pitchFamily="34" charset="0"/>
              </a:rPr>
              <a:t>Songfestival</a:t>
            </a:r>
            <a:r>
              <a:rPr lang="en-US" sz="3600" dirty="0">
                <a:latin typeface="Avenir Next LT Pro" panose="020B0504020202020204" pitchFamily="34" charset="0"/>
              </a:rPr>
              <a:t>.</a:t>
            </a:r>
            <a:endParaRPr lang="nl-NL" sz="36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8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982853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Stellingen</a:t>
            </a:r>
            <a:endParaRPr lang="nl-NL" sz="35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6A36EEB-BDF2-4155-9340-DAD1BBC810CA}"/>
              </a:ext>
            </a:extLst>
          </p:cNvPr>
          <p:cNvSpPr txBox="1"/>
          <p:nvPr/>
        </p:nvSpPr>
        <p:spPr>
          <a:xfrm>
            <a:off x="717736" y="3167390"/>
            <a:ext cx="1085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venir Next LT Pro" panose="020B0504020202020204" pitchFamily="34" charset="0"/>
              </a:rPr>
              <a:t>Stelling 1:</a:t>
            </a:r>
          </a:p>
          <a:p>
            <a:r>
              <a:rPr lang="nl-NL" sz="2800" dirty="0">
                <a:latin typeface="Avenir Next LT Pro" panose="020B0504020202020204" pitchFamily="34" charset="0"/>
              </a:rPr>
              <a:t>Manizja moet zich terugtrekken als </a:t>
            </a:r>
            <a:r>
              <a:rPr lang="nl-NL" sz="2800" dirty="0" err="1">
                <a:latin typeface="Avenir Next LT Pro" panose="020B0504020202020204" pitchFamily="34" charset="0"/>
              </a:rPr>
              <a:t>Songfestivalkandidaat</a:t>
            </a:r>
            <a:r>
              <a:rPr lang="nl-NL" sz="2800" dirty="0">
                <a:latin typeface="Avenir Next LT Pro" panose="020B0504020202020204" pitchFamily="34" charset="0"/>
              </a:rPr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666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982853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Stellingen</a:t>
            </a:r>
            <a:endParaRPr lang="nl-NL" sz="35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6A36EEB-BDF2-4155-9340-DAD1BBC810CA}"/>
              </a:ext>
            </a:extLst>
          </p:cNvPr>
          <p:cNvSpPr txBox="1"/>
          <p:nvPr/>
        </p:nvSpPr>
        <p:spPr>
          <a:xfrm>
            <a:off x="670560" y="2951946"/>
            <a:ext cx="1085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venir Next LT Pro" panose="020B0504020202020204" pitchFamily="34" charset="0"/>
              </a:rPr>
              <a:t>Stelling 2:</a:t>
            </a:r>
          </a:p>
          <a:p>
            <a:r>
              <a:rPr lang="nl-NL" sz="2800" dirty="0">
                <a:latin typeface="Avenir Next LT Pro" panose="020B0504020202020204" pitchFamily="34" charset="0"/>
              </a:rPr>
              <a:t>De overheid moet zich niet bemoeien met de songteksten van artiesten.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963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982853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Stellingen</a:t>
            </a:r>
            <a:endParaRPr lang="nl-NL" sz="35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6A36EEB-BDF2-4155-9340-DAD1BBC810CA}"/>
              </a:ext>
            </a:extLst>
          </p:cNvPr>
          <p:cNvSpPr txBox="1"/>
          <p:nvPr/>
        </p:nvSpPr>
        <p:spPr>
          <a:xfrm>
            <a:off x="982853" y="2736502"/>
            <a:ext cx="10319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venir Next LT Pro" panose="020B0504020202020204" pitchFamily="34" charset="0"/>
              </a:rPr>
              <a:t>Stelling 3:</a:t>
            </a:r>
          </a:p>
          <a:p>
            <a:r>
              <a:rPr lang="nl-NL" sz="2800" dirty="0">
                <a:latin typeface="Avenir Next LT Pro" panose="020B0504020202020204" pitchFamily="34" charset="0"/>
              </a:rPr>
              <a:t>Het Songfestival is een belangrijk podium om maatschappelijke en politieke kwesties onder de aandacht te brengen.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0323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ren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Trending" id="{09A5F8DA-F754-488A-BD90-E373FC65ECF5}" vid="{EE2A6CDA-7421-48BD-AE73-259C8BE21CA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Trending</Template>
  <TotalTime>604</TotalTime>
  <Words>143</Words>
  <Application>Microsoft Office PowerPoint</Application>
  <PresentationFormat>Breedbeeld</PresentationFormat>
  <Paragraphs>25</Paragraphs>
  <Slides>7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Calibri Light</vt:lpstr>
      <vt:lpstr>Trending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Onderdelinden</dc:creator>
  <cp:lastModifiedBy>Meie Otten</cp:lastModifiedBy>
  <cp:revision>45</cp:revision>
  <dcterms:created xsi:type="dcterms:W3CDTF">2020-12-03T07:27:05Z</dcterms:created>
  <dcterms:modified xsi:type="dcterms:W3CDTF">2021-04-13T08:17:58Z</dcterms:modified>
</cp:coreProperties>
</file>