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82" r:id="rId3"/>
    <p:sldId id="287" r:id="rId4"/>
    <p:sldId id="281" r:id="rId5"/>
    <p:sldId id="283" r:id="rId6"/>
    <p:sldId id="284" r:id="rId7"/>
    <p:sldId id="285" r:id="rId8"/>
    <p:sldId id="276" r:id="rId9"/>
    <p:sldId id="286" r:id="rId10"/>
    <p:sldId id="280" r:id="rId11"/>
    <p:sldId id="288" r:id="rId12"/>
    <p:sldId id="277" r:id="rId13"/>
    <p:sldId id="289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 userDrawn="1">
          <p15:clr>
            <a:srgbClr val="A4A3A4"/>
          </p15:clr>
        </p15:guide>
        <p15:guide id="2" pos="68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C15471-2912-F554-ACCA-9A74E0552CA2}" name="Meie Otten" initials="MO" userId="Meie Otten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ke Wijnia" initials="RW" lastIdx="23" clrIdx="0">
    <p:extLst>
      <p:ext uri="{19B8F6BF-5375-455C-9EA6-DF929625EA0E}">
        <p15:presenceInfo xmlns:p15="http://schemas.microsoft.com/office/powerpoint/2012/main" userId="Rieke Wijnia" providerId="None"/>
      </p:ext>
    </p:extLst>
  </p:cmAuthor>
  <p:cmAuthor id="2" name="Meie Otten" initials="MO" lastIdx="6" clrIdx="1">
    <p:extLst>
      <p:ext uri="{19B8F6BF-5375-455C-9EA6-DF929625EA0E}">
        <p15:presenceInfo xmlns:p15="http://schemas.microsoft.com/office/powerpoint/2012/main" userId="Meie Otten" providerId="None"/>
      </p:ext>
    </p:extLst>
  </p:cmAuthor>
  <p:cmAuthor id="3" name="Marlies Peeters" initials="MP" lastIdx="2" clrIdx="2">
    <p:extLst>
      <p:ext uri="{19B8F6BF-5375-455C-9EA6-DF929625EA0E}">
        <p15:presenceInfo xmlns:p15="http://schemas.microsoft.com/office/powerpoint/2012/main" userId="S::MarliesPeeters@Uitgeverij-Deviant.NL::68f54062-becd-4180-8939-497831f65533" providerId="AD"/>
      </p:ext>
    </p:extLst>
  </p:cmAuthor>
  <p:cmAuthor id="4" name="Irene Lugten" initials="IL" lastIdx="6" clrIdx="3">
    <p:extLst>
      <p:ext uri="{19B8F6BF-5375-455C-9EA6-DF929625EA0E}">
        <p15:presenceInfo xmlns:p15="http://schemas.microsoft.com/office/powerpoint/2012/main" userId="S::IreneLugten@Uitgeverij-Deviant.NL::a2740d84-544e-4138-8da2-6181497ba075" providerId="AD"/>
      </p:ext>
    </p:extLst>
  </p:cmAuthor>
  <p:cmAuthor id="5" name="Anne-Marie Brunen" initials="AMB" lastIdx="1" clrIdx="4">
    <p:extLst>
      <p:ext uri="{19B8F6BF-5375-455C-9EA6-DF929625EA0E}">
        <p15:presenceInfo xmlns:p15="http://schemas.microsoft.com/office/powerpoint/2012/main" userId="S::Anne-MarieBrunen@Uitgeverij-Deviant.NL::9d6adbef-1691-48c8-9901-2bff5c224588" providerId="AD"/>
      </p:ext>
    </p:extLst>
  </p:cmAuthor>
  <p:cmAuthor id="6" name="Naomi Visser" initials="NV" lastIdx="1" clrIdx="5">
    <p:extLst>
      <p:ext uri="{19B8F6BF-5375-455C-9EA6-DF929625EA0E}">
        <p15:presenceInfo xmlns:p15="http://schemas.microsoft.com/office/powerpoint/2012/main" userId="Naomi Vis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CDD"/>
    <a:srgbClr val="FFFFFF"/>
    <a:srgbClr val="D5E3FB"/>
    <a:srgbClr val="0E3B86"/>
    <a:srgbClr val="EE8700"/>
    <a:srgbClr val="EBF9FF"/>
    <a:srgbClr val="C9F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00" autoAdjust="0"/>
    <p:restoredTop sz="95181" autoAdjust="0"/>
  </p:normalViewPr>
  <p:slideViewPr>
    <p:cSldViewPr snapToGrid="0">
      <p:cViewPr varScale="1">
        <p:scale>
          <a:sx n="93" d="100"/>
          <a:sy n="93" d="100"/>
        </p:scale>
        <p:origin x="240" y="456"/>
      </p:cViewPr>
      <p:guideLst>
        <p:guide orient="horz" pos="777"/>
        <p:guide pos="6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67CB2-771A-4879-A2E2-C1A526F822F6}" type="datetimeFigureOut">
              <a:rPr lang="nl-NL" smtClean="0"/>
              <a:t>17-01-2022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76DCD-1D9A-4ED0-93AD-BFA9DECAA3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873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76DCD-1D9A-4ED0-93AD-BFA9DECAA39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1083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76DCD-1D9A-4ED0-93AD-BFA9DECAA39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3451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76DCD-1D9A-4ED0-93AD-BFA9DECAA39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187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76DCD-1D9A-4ED0-93AD-BFA9DECAA39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4237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76DCD-1D9A-4ED0-93AD-BFA9DECAA396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5963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76DCD-1D9A-4ED0-93AD-BFA9DECAA39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017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76DCD-1D9A-4ED0-93AD-BFA9DECAA39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1094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76DCD-1D9A-4ED0-93AD-BFA9DECAA39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50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76DCD-1D9A-4ED0-93AD-BFA9DECAA39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0564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76DCD-1D9A-4ED0-93AD-BFA9DECAA39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714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76DCD-1D9A-4ED0-93AD-BFA9DECAA39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3741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76DCD-1D9A-4ED0-93AD-BFA9DECAA39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7382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76DCD-1D9A-4ED0-93AD-BFA9DECAA39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25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54ABA3-0130-4DB7-ACE3-41A423CC4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F2DCFE3-B519-4E87-8C6B-58DCF79BF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40D704-519C-411D-A753-15BC75A69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9848A-577F-419B-8B8A-8B0FF90671CD}" type="datetime1">
              <a:rPr lang="nl-NL" smtClean="0"/>
              <a:t>17-01-2022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966DD4-882F-41A7-943A-B9117D871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397CE1-EAD1-4C79-B007-D878FA9BE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1B2-6F33-470E-BEF4-F95C5FA4F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27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C9EAF4-2EE8-4703-9340-E4A89CCD5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30678E3-2E45-4574-83AC-A8D1369A1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98CDE7-16D7-4601-AF6E-EDF9B44A6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00D4-FB54-4FCE-971E-46E77EAF47F0}" type="datetime1">
              <a:rPr lang="nl-NL" smtClean="0"/>
              <a:t>17-01-2022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D6169E-B6D5-408D-8A0A-05B61C5C5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8180BD-E19A-4A9D-ABAD-F56453D25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1B2-6F33-470E-BEF4-F95C5FA4F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486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1C65CD5-F96C-4D41-8BF9-894B967DE0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C2C377A-D0A7-4993-BD1F-A43229B7C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EF6D2F-845F-4256-BE17-E618BE56D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2B2B-86BA-4A02-A3BE-3411BA4A4287}" type="datetime1">
              <a:rPr lang="nl-NL" smtClean="0"/>
              <a:t>17-01-2022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96A46F-09D8-4052-8A6D-43967F3BC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16E9FF-DCDC-41AD-8C35-8C3917313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1B2-6F33-470E-BEF4-F95C5FA4F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270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3470D7-0A13-4A9E-A7C2-40EAF7DAA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D761CF-243D-4100-9398-C387B2623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1A6370-FCED-4440-B8E4-EC17CC682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CFC6-3080-4D82-BF9C-1349BB05BEDE}" type="datetime1">
              <a:rPr lang="nl-NL" smtClean="0"/>
              <a:t>17-01-2022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696BE1-83B4-441A-8B28-E4F2F84A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AFE104-0065-4AB8-9DF3-CA6B937E9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1B2-6F33-470E-BEF4-F95C5FA4FB42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 descr="Afbeelding met tekening, bord&#10;&#10;Automatisch gegenereerde beschrijving">
            <a:extLst>
              <a:ext uri="{FF2B5EF4-FFF2-40B4-BE49-F238E27FC236}">
                <a16:creationId xmlns:a16="http://schemas.microsoft.com/office/drawing/2014/main" id="{87CC5E2B-0CE2-458C-A742-9107FBD921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384" y="6086602"/>
            <a:ext cx="1499616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2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7DDC99-15B1-47F6-BF3F-B224B211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7E9D92-F80D-482F-A953-FC9363147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068595-2EEC-4BDF-994C-ECB567A29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6E51A-191E-4327-82A4-8E5B06EC59C3}" type="datetime1">
              <a:rPr lang="nl-NL" smtClean="0"/>
              <a:t>17-01-2022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47839F-3337-4BD6-BCF3-1BFD1B600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F48191-092C-4C5A-BCE0-DB10FB1BC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1B2-6F33-470E-BEF4-F95C5FA4F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023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FF9D8-868B-4462-91FE-3BF1B13B2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7D9E5B-89CE-4C68-A9ED-7AEF357B6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32B2043-B343-4C80-A416-71326D51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A0614AE-F226-47E8-BF8B-4A62C6769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FFA9-73FC-4136-B358-52E2FE20C01D}" type="datetime1">
              <a:rPr lang="nl-NL" smtClean="0"/>
              <a:t>17-01-2022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FC55359-3D4F-4515-B3B9-E9D83432D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F98636C-AEC6-48F7-B091-6847C960B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1B2-6F33-470E-BEF4-F95C5FA4F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494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3B6D3-069C-459F-8D3E-B70EF6E5D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F1CDFBA-6316-4531-960F-24427189E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8004B93-662D-4BD4-B469-FAB2BBCB5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362CD76-47FD-46D1-8EC3-D9EF44AD9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9875F2A-C3E6-4A60-9033-F6F6E3CD32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F3A89F7-D291-4355-A445-184D939F8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0CB8-4EB6-4852-BFA7-D1881FB0F79B}" type="datetime1">
              <a:rPr lang="nl-NL" smtClean="0"/>
              <a:t>17-01-2022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458D37C-6941-449E-8D9E-46BC2862A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F5B5269-D52B-4FF5-9A77-B06BD85D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1B2-6F33-470E-BEF4-F95C5FA4F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681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DDCB67-DCE6-4C41-9534-0FA202D9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FC48CE6-FC53-4AA2-8A38-91F67457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99C6-78A1-43E4-9CF5-6449BC193DC9}" type="datetime1">
              <a:rPr lang="nl-NL" smtClean="0"/>
              <a:t>17-01-2022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C851B2A-E8CC-4B05-BCE4-DF397887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CACB74A-14E7-4395-AC8E-789EC2770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1B2-6F33-470E-BEF4-F95C5FA4F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275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6A1E193-ADAB-402E-A177-B7422DA61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5DF4-991D-421B-84CC-80F40FBCE51A}" type="datetime1">
              <a:rPr lang="nl-NL" smtClean="0"/>
              <a:t>17-01-2022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0AFAD95-82E0-4EBC-B0F0-E02CF3E66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48AA6FE-2D6B-4FB4-AA80-0FECFA795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1B2-6F33-470E-BEF4-F95C5FA4F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72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87750-86FD-4706-9BB7-3291BBB23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5EE03E-4D53-418D-89DB-16865F37F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E78599E-47F5-49E2-B79D-64803AC07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CD5545A-383C-47EF-A3A6-58ECA83A7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D1B0-0332-449F-A567-672554C1565F}" type="datetime1">
              <a:rPr lang="nl-NL" smtClean="0"/>
              <a:t>17-01-2022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5A4774D-D7E6-45F4-818F-31C96782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28C2E12-5D0B-4CAD-88E8-CA8FA4462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1B2-6F33-470E-BEF4-F95C5FA4F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73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D403F1-637E-4EBF-A417-69906CD17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5347628-B370-4E56-831B-472332C768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0AE9D4C-077E-47D0-BB6C-67EFFA4A0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B7EA1F6-7BFA-448F-9368-3B74B529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260F-7033-4E9B-BB23-2571B64C0E3B}" type="datetime1">
              <a:rPr lang="nl-NL" smtClean="0"/>
              <a:t>17-01-2022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3468D74-2D4B-446C-80B4-C86A365E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5C29DCA-DD83-4A40-B4CC-F0F3BED3A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1B2-6F33-470E-BEF4-F95C5FA4F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356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735822A-4CD7-4B06-B2CB-31CD822D2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1D0A3F-F2C3-40BA-83A9-72EEF78D7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8AB32E-16DF-40E5-9244-7220BDAA4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856C3-C8D6-4919-86CB-9DAB2291E82D}" type="datetime1">
              <a:rPr lang="nl-NL" smtClean="0"/>
              <a:t>17-01-2022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AD3C11-CBF6-4022-9889-6F790ACA7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E00068-447B-41A7-B0E6-2B872CA8A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9B1B2-6F33-470E-BEF4-F95C5FA4FB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202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png"/><Relationship Id="rId7" Type="http://schemas.openxmlformats.org/officeDocument/2006/relationships/hyperlink" Target="https://youtu.be/sIyE5Q6_zkU?t=5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3" Type="http://schemas.openxmlformats.org/officeDocument/2006/relationships/image" Target="../media/image18.jpeg"/><Relationship Id="rId21" Type="http://schemas.openxmlformats.org/officeDocument/2006/relationships/image" Target="../media/image36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.jpeg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19" Type="http://schemas.openxmlformats.org/officeDocument/2006/relationships/image" Target="../media/image34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Relationship Id="rId22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26" Type="http://schemas.openxmlformats.org/officeDocument/2006/relationships/image" Target="../media/image22.jpeg"/><Relationship Id="rId3" Type="http://schemas.openxmlformats.org/officeDocument/2006/relationships/image" Target="../media/image14.png"/><Relationship Id="rId21" Type="http://schemas.openxmlformats.org/officeDocument/2006/relationships/image" Target="../media/image33.jpeg"/><Relationship Id="rId7" Type="http://schemas.openxmlformats.org/officeDocument/2006/relationships/image" Target="../media/image18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5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8.jpeg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openxmlformats.org/officeDocument/2006/relationships/image" Target="../media/image23.jpg"/><Relationship Id="rId24" Type="http://schemas.openxmlformats.org/officeDocument/2006/relationships/image" Target="../media/image36.jpeg"/><Relationship Id="rId5" Type="http://schemas.openxmlformats.org/officeDocument/2006/relationships/image" Target="../media/image16.png"/><Relationship Id="rId15" Type="http://schemas.openxmlformats.org/officeDocument/2006/relationships/image" Target="../media/image27.jpeg"/><Relationship Id="rId23" Type="http://schemas.openxmlformats.org/officeDocument/2006/relationships/image" Target="../media/image35.jpeg"/><Relationship Id="rId10" Type="http://schemas.openxmlformats.org/officeDocument/2006/relationships/image" Target="../media/image21.jpeg"/><Relationship Id="rId19" Type="http://schemas.openxmlformats.org/officeDocument/2006/relationships/image" Target="../media/image31.jpeg"/><Relationship Id="rId4" Type="http://schemas.openxmlformats.org/officeDocument/2006/relationships/image" Target="../media/image15.svg"/><Relationship Id="rId9" Type="http://schemas.openxmlformats.org/officeDocument/2006/relationships/image" Target="../media/image20.jpeg"/><Relationship Id="rId14" Type="http://schemas.openxmlformats.org/officeDocument/2006/relationships/image" Target="../media/image26.jpeg"/><Relationship Id="rId22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3" Type="http://schemas.openxmlformats.org/officeDocument/2006/relationships/image" Target="../media/image14.pn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openxmlformats.org/officeDocument/2006/relationships/image" Target="../media/image51.jpeg"/><Relationship Id="rId5" Type="http://schemas.openxmlformats.org/officeDocument/2006/relationships/image" Target="../media/image16.png"/><Relationship Id="rId15" Type="http://schemas.openxmlformats.org/officeDocument/2006/relationships/image" Target="../media/image55.jpeg"/><Relationship Id="rId10" Type="http://schemas.openxmlformats.org/officeDocument/2006/relationships/image" Target="../media/image50.jpeg"/><Relationship Id="rId4" Type="http://schemas.openxmlformats.org/officeDocument/2006/relationships/image" Target="../media/image15.svg"/><Relationship Id="rId9" Type="http://schemas.openxmlformats.org/officeDocument/2006/relationships/image" Target="../media/image49.jpeg"/><Relationship Id="rId14" Type="http://schemas.openxmlformats.org/officeDocument/2006/relationships/image" Target="../media/image5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Wereldkaart">
            <a:extLst>
              <a:ext uri="{FF2B5EF4-FFF2-40B4-BE49-F238E27FC236}">
                <a16:creationId xmlns:a16="http://schemas.microsoft.com/office/drawing/2014/main" id="{6D99DF4C-3F10-44D6-BA02-90CB4AF1B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173517" y="-431777"/>
            <a:ext cx="25755207" cy="6342380"/>
          </a:xfrm>
          <a:prstGeom prst="rect">
            <a:avLst/>
          </a:prstGeom>
        </p:spPr>
      </p:pic>
      <p:pic>
        <p:nvPicPr>
          <p:cNvPr id="14" name="Afbeelding 13" descr="Afbeelding met vloer, binnen, persoon, staand&#10;&#10;Automatisch gegenereerde beschrijving">
            <a:extLst>
              <a:ext uri="{FF2B5EF4-FFF2-40B4-BE49-F238E27FC236}">
                <a16:creationId xmlns:a16="http://schemas.microsoft.com/office/drawing/2014/main" id="{55983F79-F7FB-477D-9A21-24A5FA3AAF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040" y="712691"/>
            <a:ext cx="7170752" cy="4780043"/>
          </a:xfrm>
          <a:prstGeom prst="rect">
            <a:avLst/>
          </a:prstGeom>
        </p:spPr>
      </p:pic>
      <p:pic>
        <p:nvPicPr>
          <p:cNvPr id="6" name="TrendingLogo">
            <a:extLst>
              <a:ext uri="{FF2B5EF4-FFF2-40B4-BE49-F238E27FC236}">
                <a16:creationId xmlns:a16="http://schemas.microsoft.com/office/drawing/2014/main" id="{439CBD41-1C64-483F-94B1-5A469E50D5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588" y="844550"/>
            <a:ext cx="3248025" cy="809625"/>
          </a:xfrm>
          <a:prstGeom prst="rect">
            <a:avLst/>
          </a:prstGeom>
        </p:spPr>
      </p:pic>
      <p:sp>
        <p:nvSpPr>
          <p:cNvPr id="8" name="WitteBalk">
            <a:extLst>
              <a:ext uri="{FF2B5EF4-FFF2-40B4-BE49-F238E27FC236}">
                <a16:creationId xmlns:a16="http://schemas.microsoft.com/office/drawing/2014/main" id="{8D617AF0-4CD8-403B-8E96-51A706C106AA}"/>
              </a:ext>
            </a:extLst>
          </p:cNvPr>
          <p:cNvSpPr/>
          <p:nvPr/>
        </p:nvSpPr>
        <p:spPr>
          <a:xfrm>
            <a:off x="3469064" y="4920125"/>
            <a:ext cx="7402865" cy="990478"/>
          </a:xfrm>
          <a:custGeom>
            <a:avLst/>
            <a:gdLst>
              <a:gd name="connsiteX0" fmla="*/ 9547955 w 9547954"/>
              <a:gd name="connsiteY0" fmla="*/ 0 h 732567"/>
              <a:gd name="connsiteX1" fmla="*/ 9328214 w 9547954"/>
              <a:gd name="connsiteY1" fmla="*/ 732568 h 732567"/>
              <a:gd name="connsiteX2" fmla="*/ 0 w 9547954"/>
              <a:gd name="connsiteY2" fmla="*/ 732568 h 732567"/>
              <a:gd name="connsiteX3" fmla="*/ 219742 w 9547954"/>
              <a:gd name="connsiteY3" fmla="*/ 0 h 73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47954" h="732567">
                <a:moveTo>
                  <a:pt x="9547955" y="0"/>
                </a:moveTo>
                <a:lnTo>
                  <a:pt x="9328214" y="732568"/>
                </a:lnTo>
                <a:lnTo>
                  <a:pt x="0" y="732568"/>
                </a:lnTo>
                <a:lnTo>
                  <a:pt x="219742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pic>
        <p:nvPicPr>
          <p:cNvPr id="9" name="HashtagRood">
            <a:extLst>
              <a:ext uri="{FF2B5EF4-FFF2-40B4-BE49-F238E27FC236}">
                <a16:creationId xmlns:a16="http://schemas.microsoft.com/office/drawing/2014/main" id="{652EC648-9A4A-40E7-8F61-68E827B360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97614" y="5492734"/>
            <a:ext cx="542925" cy="685800"/>
          </a:xfrm>
          <a:prstGeom prst="rect">
            <a:avLst/>
          </a:prstGeom>
        </p:spPr>
      </p:pic>
      <p:pic>
        <p:nvPicPr>
          <p:cNvPr id="10" name="HashtagKruis">
            <a:extLst>
              <a:ext uri="{FF2B5EF4-FFF2-40B4-BE49-F238E27FC236}">
                <a16:creationId xmlns:a16="http://schemas.microsoft.com/office/drawing/2014/main" id="{D3D5A065-B270-47C9-9BA8-620CF81C15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00479" y="4652194"/>
            <a:ext cx="342900" cy="685800"/>
          </a:xfrm>
          <a:prstGeom prst="rect">
            <a:avLst/>
          </a:prstGeom>
        </p:spPr>
      </p:pic>
      <p:sp>
        <p:nvSpPr>
          <p:cNvPr id="11" name="Titel">
            <a:extLst>
              <a:ext uri="{FF2B5EF4-FFF2-40B4-BE49-F238E27FC236}">
                <a16:creationId xmlns:a16="http://schemas.microsoft.com/office/drawing/2014/main" id="{E41C9E35-91DC-45D1-B094-B99FFBC15AC6}"/>
              </a:ext>
            </a:extLst>
          </p:cNvPr>
          <p:cNvSpPr txBox="1"/>
          <p:nvPr/>
        </p:nvSpPr>
        <p:spPr>
          <a:xfrm>
            <a:off x="3463017" y="5092198"/>
            <a:ext cx="719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latin typeface="Avenir Next LT Pro" panose="020B0504020202020204" pitchFamily="34" charset="0"/>
              </a:rPr>
              <a:t>Geachte minister/staatssecretaris</a:t>
            </a:r>
          </a:p>
        </p:txBody>
      </p:sp>
      <p:pic>
        <p:nvPicPr>
          <p:cNvPr id="15" name="RoodPuntje">
            <a:extLst>
              <a:ext uri="{FF2B5EF4-FFF2-40B4-BE49-F238E27FC236}">
                <a16:creationId xmlns:a16="http://schemas.microsoft.com/office/drawing/2014/main" id="{60F63C15-FD13-4E06-BA1C-356EFB5EFF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22321" y="1532573"/>
            <a:ext cx="104775" cy="85725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7F42F22-5A4A-48AB-85F7-E1D15FB93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B1B2-6F33-470E-BEF4-F95C5FA4FB42}" type="slidenum">
              <a:rPr lang="nl-NL" smtClean="0"/>
              <a:t>1</a:t>
            </a:fld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FF2F1E0-0A56-4832-852E-00E28948A724}"/>
              </a:ext>
            </a:extLst>
          </p:cNvPr>
          <p:cNvSpPr txBox="1"/>
          <p:nvPr/>
        </p:nvSpPr>
        <p:spPr>
          <a:xfrm>
            <a:off x="8258961" y="4680118"/>
            <a:ext cx="30795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Avenir Next LT Pro" panose="020B0504020202020204" pitchFamily="34" charset="0"/>
              </a:rPr>
              <a:t>Beeld: Valerie Kuypers/Rijksoverheid</a:t>
            </a:r>
          </a:p>
        </p:txBody>
      </p:sp>
    </p:spTree>
    <p:extLst>
      <p:ext uri="{BB962C8B-B14F-4D97-AF65-F5344CB8AC3E}">
        <p14:creationId xmlns:p14="http://schemas.microsoft.com/office/powerpoint/2010/main" val="283114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lkBlauw">
            <a:extLst>
              <a:ext uri="{FF2B5EF4-FFF2-40B4-BE49-F238E27FC236}">
                <a16:creationId xmlns:a16="http://schemas.microsoft.com/office/drawing/2014/main" id="{D0040A36-49DC-451C-9F94-C8BB23175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48281" y="-284205"/>
            <a:ext cx="12492681" cy="1338305"/>
          </a:xfrm>
          <a:prstGeom prst="rect">
            <a:avLst/>
          </a:prstGeom>
        </p:spPr>
      </p:pic>
      <p:pic>
        <p:nvPicPr>
          <p:cNvPr id="2" name="TrendingLogo">
            <a:extLst>
              <a:ext uri="{FF2B5EF4-FFF2-40B4-BE49-F238E27FC236}">
                <a16:creationId xmlns:a16="http://schemas.microsoft.com/office/drawing/2014/main" id="{63B24844-F384-4534-A762-FF00B46B2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1916" y="212725"/>
            <a:ext cx="533400" cy="62865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61C5A20-96C4-4AC8-ADEA-1189D6C4A9C1}"/>
              </a:ext>
            </a:extLst>
          </p:cNvPr>
          <p:cNvSpPr txBox="1"/>
          <p:nvPr/>
        </p:nvSpPr>
        <p:spPr>
          <a:xfrm>
            <a:off x="757381" y="1248270"/>
            <a:ext cx="1067723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Avenir Next LT Pro" panose="020B0504020202020204" pitchFamily="34" charset="0"/>
              </a:rPr>
              <a:t>Richtlijnen brief:</a:t>
            </a:r>
            <a:endParaRPr lang="nl-NL" b="1" dirty="0">
              <a:latin typeface="Avenir Next LT Pro" panose="020B05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nl-NL" sz="2400" b="1" dirty="0">
                <a:latin typeface="Avenir Next LT Pro" panose="020B0504020202020204" pitchFamily="34" charset="0"/>
              </a:rPr>
              <a:t>Inhoud:</a:t>
            </a:r>
          </a:p>
          <a:p>
            <a:pPr marL="800100" lvl="1" indent="-342900">
              <a:buFontTx/>
              <a:buChar char="-"/>
            </a:pPr>
            <a:r>
              <a:rPr lang="nl-NL" sz="2400" dirty="0">
                <a:latin typeface="Avenir Next LT Pro" panose="020B0504020202020204" pitchFamily="34" charset="0"/>
              </a:rPr>
              <a:t>De aanleiding van de brief wordt duidelijk genoemd.</a:t>
            </a:r>
          </a:p>
          <a:p>
            <a:pPr marL="800100" lvl="1" indent="-342900">
              <a:buFontTx/>
              <a:buChar char="-"/>
            </a:pPr>
            <a:r>
              <a:rPr lang="nl-NL" sz="2400" dirty="0">
                <a:latin typeface="Avenir Next LT Pro" panose="020B0504020202020204" pitchFamily="34" charset="0"/>
              </a:rPr>
              <a:t>De situatie wordt beschreven of het probleem wordt uitgelegd.</a:t>
            </a:r>
          </a:p>
          <a:p>
            <a:pPr marL="800100" lvl="1" indent="-342900">
              <a:buFontTx/>
              <a:buChar char="-"/>
            </a:pPr>
            <a:r>
              <a:rPr lang="nl-NL" sz="2400" dirty="0">
                <a:latin typeface="Avenir Next LT Pro" panose="020B0504020202020204" pitchFamily="34" charset="0"/>
              </a:rPr>
              <a:t>De situatie of het probleem wordt toegelicht.</a:t>
            </a:r>
          </a:p>
          <a:p>
            <a:pPr marL="800100" lvl="1" indent="-342900">
              <a:buFontTx/>
              <a:buChar char="-"/>
            </a:pPr>
            <a:r>
              <a:rPr lang="nl-NL" sz="2400" dirty="0">
                <a:latin typeface="Avenir Next LT Pro" panose="020B0504020202020204" pitchFamily="34" charset="0"/>
              </a:rPr>
              <a:t>Er wordt duidelijk gemaakt wat je van de ontvanger verwacht.</a:t>
            </a:r>
          </a:p>
          <a:p>
            <a:endParaRPr lang="nl-NL" sz="2400" b="1" dirty="0">
              <a:latin typeface="Avenir Next LT Pro" panose="020B05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nl-NL" sz="2400" b="1" dirty="0">
                <a:latin typeface="Avenir Next LT Pro" panose="020B0504020202020204" pitchFamily="34" charset="0"/>
              </a:rPr>
              <a:t>Structuur:</a:t>
            </a:r>
          </a:p>
          <a:p>
            <a:pPr marL="800100" lvl="1" indent="-342900">
              <a:buFontTx/>
              <a:buChar char="-"/>
            </a:pPr>
            <a:r>
              <a:rPr lang="nl-NL" sz="2400" dirty="0">
                <a:latin typeface="Avenir Next LT Pro" panose="020B0504020202020204" pitchFamily="34" charset="0"/>
              </a:rPr>
              <a:t>De brief bevat de vaste onderdelen: onderwerp, aanhef, aanleiding in alinea 1, slotzin en slotgroet.</a:t>
            </a:r>
          </a:p>
          <a:p>
            <a:pPr marL="800100" lvl="1" indent="-342900">
              <a:buFontTx/>
              <a:buChar char="-"/>
            </a:pPr>
            <a:r>
              <a:rPr lang="nl-NL" sz="2400" dirty="0">
                <a:latin typeface="Avenir Next LT Pro" panose="020B0504020202020204" pitchFamily="34" charset="0"/>
              </a:rPr>
              <a:t>De tekst is ingedeeld in alinea’s.</a:t>
            </a:r>
          </a:p>
          <a:p>
            <a:pPr marL="800100" lvl="1" indent="-342900">
              <a:buFontTx/>
              <a:buChar char="-"/>
            </a:pPr>
            <a:r>
              <a:rPr lang="nl-NL" sz="2400" dirty="0">
                <a:latin typeface="Avenir Next LT Pro" panose="020B0504020202020204" pitchFamily="34" charset="0"/>
              </a:rPr>
              <a:t>De volgorde van informatie is logisch.</a:t>
            </a:r>
          </a:p>
          <a:p>
            <a:pPr marL="800100" lvl="1" indent="-342900">
              <a:buFontTx/>
              <a:buChar char="-"/>
            </a:pPr>
            <a:r>
              <a:rPr lang="nl-NL" sz="2400" dirty="0">
                <a:latin typeface="Avenir Next LT Pro" panose="020B0504020202020204" pitchFamily="34" charset="0"/>
              </a:rPr>
              <a:t>De tekst bevat markeringen voor de structuur in de vorm van signaalwoorden en signaalzinnen.</a:t>
            </a:r>
          </a:p>
          <a:p>
            <a:pPr lvl="1"/>
            <a:endParaRPr lang="nl-NL" sz="2400" b="1" dirty="0">
              <a:latin typeface="Avenir Next LT Pro" panose="020B0504020202020204" pitchFamily="34" charset="0"/>
            </a:endParaRPr>
          </a:p>
          <a:p>
            <a:pPr lvl="1"/>
            <a:endParaRPr lang="nl-NL" sz="2400" b="1" dirty="0">
              <a:latin typeface="Avenir Next LT Pro" panose="020B050402020202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ABE769F-3E87-42D4-A4DE-986AE8EC32A6}"/>
              </a:ext>
            </a:extLst>
          </p:cNvPr>
          <p:cNvSpPr txBox="1"/>
          <p:nvPr/>
        </p:nvSpPr>
        <p:spPr>
          <a:xfrm>
            <a:off x="516509" y="105198"/>
            <a:ext cx="1078540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Een</a:t>
            </a:r>
            <a:r>
              <a:rPr lang="en-US" sz="3500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zakelijke</a:t>
            </a:r>
            <a:r>
              <a:rPr lang="en-US" sz="3500" dirty="0">
                <a:solidFill>
                  <a:schemeClr val="bg1"/>
                </a:solidFill>
                <a:latin typeface="Avenir Next LT Pro" panose="020B0504020202020204" pitchFamily="34" charset="0"/>
              </a:rPr>
              <a:t> brief</a:t>
            </a:r>
            <a:endParaRPr lang="nl-NL" sz="35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062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lkBlauw">
            <a:extLst>
              <a:ext uri="{FF2B5EF4-FFF2-40B4-BE49-F238E27FC236}">
                <a16:creationId xmlns:a16="http://schemas.microsoft.com/office/drawing/2014/main" id="{D0040A36-49DC-451C-9F94-C8BB23175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48281" y="-284205"/>
            <a:ext cx="12492681" cy="1338305"/>
          </a:xfrm>
          <a:prstGeom prst="rect">
            <a:avLst/>
          </a:prstGeom>
        </p:spPr>
      </p:pic>
      <p:pic>
        <p:nvPicPr>
          <p:cNvPr id="2" name="TrendingLogo">
            <a:extLst>
              <a:ext uri="{FF2B5EF4-FFF2-40B4-BE49-F238E27FC236}">
                <a16:creationId xmlns:a16="http://schemas.microsoft.com/office/drawing/2014/main" id="{63B24844-F384-4534-A762-FF00B46B2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1916" y="212725"/>
            <a:ext cx="533400" cy="62865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61C5A20-96C4-4AC8-ADEA-1189D6C4A9C1}"/>
              </a:ext>
            </a:extLst>
          </p:cNvPr>
          <p:cNvSpPr txBox="1"/>
          <p:nvPr/>
        </p:nvSpPr>
        <p:spPr>
          <a:xfrm>
            <a:off x="757381" y="1248270"/>
            <a:ext cx="106772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l-NL" sz="2400" b="1" dirty="0">
                <a:latin typeface="Avenir Next LT Pro" panose="020B0504020202020204" pitchFamily="34" charset="0"/>
              </a:rPr>
              <a:t>Afstemming:</a:t>
            </a:r>
          </a:p>
          <a:p>
            <a:pPr marL="800100" lvl="1" indent="-342900">
              <a:buFontTx/>
              <a:buChar char="-"/>
            </a:pPr>
            <a:r>
              <a:rPr lang="nl-NL" sz="2400" dirty="0">
                <a:latin typeface="Avenir Next LT Pro" panose="020B0504020202020204" pitchFamily="34" charset="0"/>
              </a:rPr>
              <a:t>Toon en woordgebruik zijn formeel.</a:t>
            </a:r>
          </a:p>
          <a:p>
            <a:endParaRPr lang="nl-NL" sz="2400" dirty="0">
              <a:latin typeface="Avenir Next LT Pro" panose="020B05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nl-NL" sz="2400" b="1" dirty="0">
                <a:latin typeface="Avenir Next LT Pro" panose="020B0504020202020204" pitchFamily="34" charset="0"/>
              </a:rPr>
              <a:t>Taalverzorging:</a:t>
            </a:r>
          </a:p>
          <a:p>
            <a:pPr marL="800100" lvl="1" indent="-342900">
              <a:buFontTx/>
              <a:buChar char="-"/>
            </a:pPr>
            <a:r>
              <a:rPr lang="nl-NL" sz="2400" dirty="0">
                <a:latin typeface="Avenir Next LT Pro" panose="020B0504020202020204" pitchFamily="34" charset="0"/>
              </a:rPr>
              <a:t>Alle zinnen beginnen met een hoofdletter en eindigen met een punt, vraagteken of uitroepteken.</a:t>
            </a:r>
          </a:p>
          <a:p>
            <a:pPr marL="800100" lvl="1" indent="-342900">
              <a:buFontTx/>
              <a:buChar char="-"/>
            </a:pPr>
            <a:r>
              <a:rPr lang="nl-NL" sz="2400" dirty="0">
                <a:latin typeface="Avenir Next LT Pro" panose="020B0504020202020204" pitchFamily="34" charset="0"/>
              </a:rPr>
              <a:t>De zinnen zijn niet te lang.</a:t>
            </a:r>
          </a:p>
          <a:p>
            <a:pPr marL="800100" lvl="1" indent="-342900">
              <a:buFontTx/>
              <a:buChar char="-"/>
            </a:pPr>
            <a:r>
              <a:rPr lang="nl-NL" sz="2400" dirty="0">
                <a:latin typeface="Avenir Next LT Pro" panose="020B0504020202020204" pitchFamily="34" charset="0"/>
              </a:rPr>
              <a:t>De werkwoorden zijn correct gespeld.</a:t>
            </a:r>
          </a:p>
          <a:p>
            <a:pPr marL="800100" lvl="1" indent="-342900">
              <a:buFontTx/>
              <a:buChar char="-"/>
            </a:pPr>
            <a:r>
              <a:rPr lang="nl-NL" sz="2400" dirty="0">
                <a:latin typeface="Avenir Next LT Pro" panose="020B0504020202020204" pitchFamily="34" charset="0"/>
              </a:rPr>
              <a:t>De algemene spelling is correct. </a:t>
            </a:r>
          </a:p>
          <a:p>
            <a:pPr lvl="1"/>
            <a:endParaRPr lang="nl-NL" sz="2400" b="1" dirty="0">
              <a:latin typeface="Avenir Next LT Pro" panose="020B050402020202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ABE769F-3E87-42D4-A4DE-986AE8EC32A6}"/>
              </a:ext>
            </a:extLst>
          </p:cNvPr>
          <p:cNvSpPr txBox="1"/>
          <p:nvPr/>
        </p:nvSpPr>
        <p:spPr>
          <a:xfrm>
            <a:off x="516509" y="105198"/>
            <a:ext cx="1078540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Een</a:t>
            </a:r>
            <a:r>
              <a:rPr lang="en-US" sz="3500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zakelijke</a:t>
            </a:r>
            <a:r>
              <a:rPr lang="en-US" sz="3500" dirty="0">
                <a:solidFill>
                  <a:schemeClr val="bg1"/>
                </a:solidFill>
                <a:latin typeface="Avenir Next LT Pro" panose="020B0504020202020204" pitchFamily="34" charset="0"/>
              </a:rPr>
              <a:t> brief</a:t>
            </a:r>
            <a:endParaRPr lang="nl-NL" sz="35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446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lkBlauw">
            <a:extLst>
              <a:ext uri="{FF2B5EF4-FFF2-40B4-BE49-F238E27FC236}">
                <a16:creationId xmlns:a16="http://schemas.microsoft.com/office/drawing/2014/main" id="{D0040A36-49DC-451C-9F94-C8BB23175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48281" y="-284205"/>
            <a:ext cx="12492681" cy="1338305"/>
          </a:xfrm>
          <a:prstGeom prst="rect">
            <a:avLst/>
          </a:prstGeom>
        </p:spPr>
      </p:pic>
      <p:pic>
        <p:nvPicPr>
          <p:cNvPr id="2" name="TrendingLogo">
            <a:extLst>
              <a:ext uri="{FF2B5EF4-FFF2-40B4-BE49-F238E27FC236}">
                <a16:creationId xmlns:a16="http://schemas.microsoft.com/office/drawing/2014/main" id="{63B24844-F384-4534-A762-FF00B46B2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1916" y="212725"/>
            <a:ext cx="533400" cy="62865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0347FE9-4D77-4B05-97AA-2C91B4B906C4}"/>
              </a:ext>
            </a:extLst>
          </p:cNvPr>
          <p:cNvSpPr txBox="1"/>
          <p:nvPr/>
        </p:nvSpPr>
        <p:spPr>
          <a:xfrm>
            <a:off x="516509" y="69476"/>
            <a:ext cx="853367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500" dirty="0">
                <a:solidFill>
                  <a:schemeClr val="bg1"/>
                </a:solidFill>
                <a:latin typeface="Avenir Next LT Pro" panose="020B0504020202020204" pitchFamily="34" charset="0"/>
              </a:rPr>
              <a:t>Nabespreken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CE4F348-A935-4F93-9836-0CF0D2A35506}"/>
              </a:ext>
            </a:extLst>
          </p:cNvPr>
          <p:cNvSpPr txBox="1"/>
          <p:nvPr/>
        </p:nvSpPr>
        <p:spPr>
          <a:xfrm>
            <a:off x="622783" y="1851841"/>
            <a:ext cx="105005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>
                <a:latin typeface="Avenir Next LT Pro" panose="020B0504020202020204" pitchFamily="34" charset="0"/>
              </a:rPr>
              <a:t>Waarover gaat je brief?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hoop je met je brief te bereiken?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 je je brief echt opsturen?</a:t>
            </a:r>
            <a:endParaRPr lang="nl-NL" sz="32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400" dirty="0">
              <a:latin typeface="Avenir LT Std 45 Book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0586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lkBlauw">
            <a:extLst>
              <a:ext uri="{FF2B5EF4-FFF2-40B4-BE49-F238E27FC236}">
                <a16:creationId xmlns:a16="http://schemas.microsoft.com/office/drawing/2014/main" id="{D0040A36-49DC-451C-9F94-C8BB23175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48281" y="-284205"/>
            <a:ext cx="12492681" cy="1338305"/>
          </a:xfrm>
          <a:prstGeom prst="rect">
            <a:avLst/>
          </a:prstGeom>
        </p:spPr>
      </p:pic>
      <p:pic>
        <p:nvPicPr>
          <p:cNvPr id="2" name="TrendingLogo">
            <a:extLst>
              <a:ext uri="{FF2B5EF4-FFF2-40B4-BE49-F238E27FC236}">
                <a16:creationId xmlns:a16="http://schemas.microsoft.com/office/drawing/2014/main" id="{63B24844-F384-4534-A762-FF00B46B2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1916" y="212725"/>
            <a:ext cx="533400" cy="62865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0347FE9-4D77-4B05-97AA-2C91B4B906C4}"/>
              </a:ext>
            </a:extLst>
          </p:cNvPr>
          <p:cNvSpPr txBox="1"/>
          <p:nvPr/>
        </p:nvSpPr>
        <p:spPr>
          <a:xfrm>
            <a:off x="516509" y="69476"/>
            <a:ext cx="853367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500" dirty="0">
                <a:solidFill>
                  <a:schemeClr val="bg1"/>
                </a:solidFill>
                <a:latin typeface="Avenir Next LT Pro" panose="020B0504020202020204" pitchFamily="34" charset="0"/>
              </a:rPr>
              <a:t>Adresseren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3213B90-4604-4923-BEDB-AA45764D6491}"/>
              </a:ext>
            </a:extLst>
          </p:cNvPr>
          <p:cNvSpPr txBox="1"/>
          <p:nvPr/>
        </p:nvSpPr>
        <p:spPr>
          <a:xfrm>
            <a:off x="0" y="1407781"/>
            <a:ext cx="614238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l-NL" sz="1400" dirty="0">
                <a:latin typeface="Avenir Next LT Pro" panose="020B0504020202020204" pitchFamily="34" charset="0"/>
              </a:rPr>
              <a:t>Ministerie van Algemene Zaken</a:t>
            </a:r>
          </a:p>
          <a:p>
            <a:pPr lvl="1"/>
            <a:r>
              <a:rPr lang="nl-NL" sz="1400" dirty="0">
                <a:latin typeface="Avenir Next LT Pro" panose="020B0504020202020204" pitchFamily="34" charset="0"/>
              </a:rPr>
              <a:t>Postbus 20001</a:t>
            </a:r>
          </a:p>
          <a:p>
            <a:pPr lvl="1"/>
            <a:r>
              <a:rPr lang="nl-NL" sz="1400" dirty="0">
                <a:latin typeface="Avenir Next LT Pro" panose="020B0504020202020204" pitchFamily="34" charset="0"/>
              </a:rPr>
              <a:t>2500 EA Den Haag</a:t>
            </a:r>
          </a:p>
          <a:p>
            <a:pPr lvl="1"/>
            <a:endParaRPr lang="nl-NL" sz="1400" dirty="0">
              <a:latin typeface="Avenir Next LT Pro" panose="020B0504020202020204" pitchFamily="34" charset="0"/>
            </a:endParaRPr>
          </a:p>
          <a:p>
            <a:pPr lvl="1"/>
            <a:r>
              <a:rPr lang="nl-NL" sz="1400" dirty="0">
                <a:latin typeface="Avenir Next LT Pro" panose="020B0504020202020204" pitchFamily="34" charset="0"/>
              </a:rPr>
              <a:t>Ministerie van Binnenlandse Zaken en Koninkrijksrelaties (BZK)</a:t>
            </a:r>
          </a:p>
          <a:p>
            <a:pPr lvl="1"/>
            <a:r>
              <a:rPr lang="nl-NL" sz="1400" dirty="0">
                <a:latin typeface="Avenir Next LT Pro" panose="020B0504020202020204" pitchFamily="34" charset="0"/>
              </a:rPr>
              <a:t>Postbus 20011</a:t>
            </a:r>
          </a:p>
          <a:p>
            <a:pPr lvl="1"/>
            <a:r>
              <a:rPr lang="nl-NL" sz="1400" dirty="0">
                <a:latin typeface="Avenir Next LT Pro" panose="020B0504020202020204" pitchFamily="34" charset="0"/>
              </a:rPr>
              <a:t>2500 EA Den Haag</a:t>
            </a:r>
          </a:p>
          <a:p>
            <a:pPr lvl="1"/>
            <a:endParaRPr lang="nl-NL" sz="1400" dirty="0">
              <a:latin typeface="Avenir Next LT Pro" panose="020B0504020202020204" pitchFamily="34" charset="0"/>
            </a:endParaRPr>
          </a:p>
          <a:p>
            <a:pPr lvl="1"/>
            <a:r>
              <a:rPr lang="nl-NL" sz="1400" dirty="0">
                <a:latin typeface="Avenir Next LT Pro" panose="020B0504020202020204" pitchFamily="34" charset="0"/>
              </a:rPr>
              <a:t>Ministerie van Buitenlandse Zaken</a:t>
            </a:r>
          </a:p>
          <a:p>
            <a:pPr lvl="1"/>
            <a:r>
              <a:rPr lang="nl-NL" sz="1400" dirty="0">
                <a:latin typeface="Avenir Next LT Pro" panose="020B0504020202020204" pitchFamily="34" charset="0"/>
              </a:rPr>
              <a:t>Postbus 20061</a:t>
            </a:r>
          </a:p>
          <a:p>
            <a:pPr lvl="1"/>
            <a:r>
              <a:rPr lang="nl-NL" sz="1400" dirty="0">
                <a:latin typeface="Avenir Next LT Pro" panose="020B0504020202020204" pitchFamily="34" charset="0"/>
              </a:rPr>
              <a:t>2500 EB Den Haag</a:t>
            </a:r>
          </a:p>
          <a:p>
            <a:pPr lvl="1"/>
            <a:endParaRPr lang="nl-NL" sz="1400" dirty="0">
              <a:latin typeface="Avenir Next LT Pro" panose="020B0504020202020204" pitchFamily="34" charset="0"/>
            </a:endParaRPr>
          </a:p>
          <a:p>
            <a:pPr lvl="1"/>
            <a:r>
              <a:rPr lang="nl-NL" sz="1400" dirty="0">
                <a:latin typeface="Avenir Next LT Pro" panose="020B0504020202020204" pitchFamily="34" charset="0"/>
              </a:rPr>
              <a:t>Ministerie van Defensie</a:t>
            </a:r>
          </a:p>
          <a:p>
            <a:pPr lvl="1"/>
            <a:r>
              <a:rPr lang="de-DE" sz="1400" dirty="0">
                <a:latin typeface="Avenir Next LT Pro" panose="020B0504020202020204" pitchFamily="34" charset="0"/>
              </a:rPr>
              <a:t>Postbus 20701</a:t>
            </a:r>
          </a:p>
          <a:p>
            <a:pPr lvl="1"/>
            <a:r>
              <a:rPr lang="de-DE" sz="1400" dirty="0">
                <a:latin typeface="Avenir Next LT Pro" panose="020B0504020202020204" pitchFamily="34" charset="0"/>
              </a:rPr>
              <a:t>2500 ES  Den Haag</a:t>
            </a:r>
          </a:p>
          <a:p>
            <a:pPr lvl="1"/>
            <a:endParaRPr lang="de-DE" sz="1400" dirty="0">
              <a:latin typeface="Avenir Next LT Pro" panose="020B0504020202020204" pitchFamily="34" charset="0"/>
            </a:endParaRPr>
          </a:p>
          <a:p>
            <a:pPr lvl="1"/>
            <a:r>
              <a:rPr lang="nl-NL" sz="1400" dirty="0">
                <a:latin typeface="Avenir Next LT Pro" panose="020B0504020202020204" pitchFamily="34" charset="0"/>
              </a:rPr>
              <a:t>Ministerie van Economische Zaken en Klimaat</a:t>
            </a:r>
          </a:p>
          <a:p>
            <a:pPr lvl="1"/>
            <a:r>
              <a:rPr lang="nl-NL" sz="1400" dirty="0">
                <a:latin typeface="Avenir Next LT Pro" panose="020B0504020202020204" pitchFamily="34" charset="0"/>
              </a:rPr>
              <a:t>Postbus 20401</a:t>
            </a:r>
          </a:p>
          <a:p>
            <a:pPr lvl="1"/>
            <a:r>
              <a:rPr lang="nl-NL" sz="1400" dirty="0">
                <a:latin typeface="Avenir Next LT Pro" panose="020B0504020202020204" pitchFamily="34" charset="0"/>
              </a:rPr>
              <a:t>2500 EK Den Haag</a:t>
            </a:r>
          </a:p>
          <a:p>
            <a:pPr lvl="1"/>
            <a:endParaRPr lang="nl-NL" sz="1400" dirty="0">
              <a:latin typeface="Avenir Next LT Pro" panose="020B0504020202020204" pitchFamily="34" charset="0"/>
            </a:endParaRPr>
          </a:p>
          <a:p>
            <a:pPr lvl="1"/>
            <a:r>
              <a:rPr lang="nl-NL" sz="1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Ministerie van Financiën </a:t>
            </a:r>
            <a:br>
              <a:rPr lang="nl-NL" sz="1400" dirty="0">
                <a:latin typeface="Avenir Next LT Pro" panose="020B0504020202020204" pitchFamily="34" charset="0"/>
              </a:rPr>
            </a:br>
            <a:r>
              <a:rPr lang="nl-NL" sz="1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Postbus 20201 </a:t>
            </a:r>
            <a:br>
              <a:rPr lang="nl-NL" sz="1400" dirty="0">
                <a:latin typeface="Avenir Next LT Pro" panose="020B0504020202020204" pitchFamily="34" charset="0"/>
              </a:rPr>
            </a:br>
            <a:r>
              <a:rPr lang="nl-NL" sz="1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2500 EE Den Haag</a:t>
            </a:r>
            <a:endParaRPr lang="nl-NL" sz="1400" dirty="0">
              <a:latin typeface="Avenir Next LT Pro" panose="020B0504020202020204" pitchFamily="34" charset="0"/>
            </a:endParaRPr>
          </a:p>
          <a:p>
            <a:pPr lvl="1"/>
            <a:endParaRPr lang="nl-NL" sz="1000" dirty="0">
              <a:latin typeface="Avenir Next LT Pro" panose="020B0504020202020204" pitchFamily="34" charset="0"/>
            </a:endParaRPr>
          </a:p>
          <a:p>
            <a:pPr lvl="1"/>
            <a:endParaRPr lang="nl-NL" sz="1000" dirty="0">
              <a:latin typeface="Avenir Next LT Pro" panose="020B0504020202020204" pitchFamily="34" charset="0"/>
            </a:endParaRPr>
          </a:p>
          <a:p>
            <a:pPr lvl="1"/>
            <a:endParaRPr lang="nl-NL" sz="1000" dirty="0">
              <a:latin typeface="Avenir Next LT Pro" panose="020B0504020202020204" pitchFamily="34" charset="0"/>
            </a:endParaRPr>
          </a:p>
          <a:p>
            <a:pPr lvl="1"/>
            <a:endParaRPr lang="nl-NL" sz="2400" b="1" dirty="0">
              <a:latin typeface="Avenir Next LT Pro" panose="020B05040202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E18E868-53A6-49F4-8623-D05C53916D0E}"/>
              </a:ext>
            </a:extLst>
          </p:cNvPr>
          <p:cNvSpPr txBox="1"/>
          <p:nvPr/>
        </p:nvSpPr>
        <p:spPr>
          <a:xfrm>
            <a:off x="6582331" y="1125435"/>
            <a:ext cx="5145843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endParaRPr lang="nl-NL" sz="1800" dirty="0">
              <a:latin typeface="Avenir Next LT Pro" panose="020B0504020202020204" pitchFamily="34" charset="0"/>
            </a:endParaRPr>
          </a:p>
          <a:p>
            <a:pPr lvl="1"/>
            <a:r>
              <a:rPr lang="nl-NL" sz="1400" dirty="0">
                <a:latin typeface="Avenir Next LT Pro" panose="020B0504020202020204" pitchFamily="34" charset="0"/>
              </a:rPr>
              <a:t>Ministerie van Infrastructuur en Waterstaat</a:t>
            </a:r>
          </a:p>
          <a:p>
            <a:pPr lvl="1"/>
            <a:r>
              <a:rPr lang="nl-NL" sz="1400" dirty="0">
                <a:latin typeface="Avenir Next LT Pro" panose="020B0504020202020204" pitchFamily="34" charset="0"/>
              </a:rPr>
              <a:t>Postbus 20901</a:t>
            </a:r>
          </a:p>
          <a:p>
            <a:pPr lvl="1"/>
            <a:r>
              <a:rPr lang="nl-NL" sz="1400" dirty="0">
                <a:latin typeface="Avenir Next LT Pro" panose="020B0504020202020204" pitchFamily="34" charset="0"/>
              </a:rPr>
              <a:t>2500 EX Den Haag</a:t>
            </a:r>
          </a:p>
          <a:p>
            <a:pPr lvl="1"/>
            <a:endParaRPr lang="nl-NL" sz="1400" dirty="0">
              <a:latin typeface="Avenir Next LT Pro" panose="020B0504020202020204" pitchFamily="34" charset="0"/>
            </a:endParaRPr>
          </a:p>
          <a:p>
            <a:pPr lvl="1"/>
            <a:r>
              <a:rPr lang="nl-NL" sz="1400" dirty="0">
                <a:latin typeface="Avenir Next LT Pro" panose="020B0504020202020204" pitchFamily="34" charset="0"/>
              </a:rPr>
              <a:t>Ministerie van Sociale Zaken en Werkgelegenheid</a:t>
            </a:r>
          </a:p>
          <a:p>
            <a:pPr lvl="1"/>
            <a:r>
              <a:rPr lang="nl-NL" sz="1400" dirty="0">
                <a:latin typeface="Avenir Next LT Pro" panose="020B0504020202020204" pitchFamily="34" charset="0"/>
              </a:rPr>
              <a:t>Postadres 20011</a:t>
            </a:r>
          </a:p>
          <a:p>
            <a:pPr lvl="1"/>
            <a:r>
              <a:rPr lang="nl-NL" sz="1400" dirty="0">
                <a:latin typeface="Avenir Next LT Pro" panose="020B0504020202020204" pitchFamily="34" charset="0"/>
              </a:rPr>
              <a:t>2500 EA Den Haag</a:t>
            </a:r>
          </a:p>
          <a:p>
            <a:pPr lvl="1"/>
            <a:endParaRPr lang="nl-NL" sz="1400" dirty="0">
              <a:latin typeface="Avenir Next LT Pro" panose="020B0504020202020204" pitchFamily="34" charset="0"/>
            </a:endParaRPr>
          </a:p>
          <a:p>
            <a:pPr lvl="1"/>
            <a:r>
              <a:rPr lang="nl-NL" sz="1400" dirty="0">
                <a:latin typeface="Avenir Next LT Pro" panose="020B0504020202020204" pitchFamily="34" charset="0"/>
              </a:rPr>
              <a:t>Ministerie van Justitie en Veiligheid</a:t>
            </a:r>
          </a:p>
          <a:p>
            <a:pPr lvl="1"/>
            <a:r>
              <a:rPr lang="nl-NL" sz="1400" dirty="0">
                <a:latin typeface="Avenir Next LT Pro" panose="020B0504020202020204" pitchFamily="34" charset="0"/>
              </a:rPr>
              <a:t>Postbus 20301</a:t>
            </a:r>
          </a:p>
          <a:p>
            <a:pPr lvl="1"/>
            <a:r>
              <a:rPr lang="nl-NL" sz="1400" dirty="0">
                <a:latin typeface="Avenir Next LT Pro" panose="020B0504020202020204" pitchFamily="34" charset="0"/>
              </a:rPr>
              <a:t>2500 EH Den Haag</a:t>
            </a:r>
          </a:p>
          <a:p>
            <a:pPr lvl="1"/>
            <a:endParaRPr lang="nl-NL" sz="1400" dirty="0">
              <a:latin typeface="Avenir Next LT Pro" panose="020B0504020202020204" pitchFamily="34" charset="0"/>
            </a:endParaRPr>
          </a:p>
          <a:p>
            <a:pPr lvl="1"/>
            <a:r>
              <a:rPr lang="nl-NL" sz="1400" dirty="0">
                <a:latin typeface="Avenir Next LT Pro" panose="020B0504020202020204" pitchFamily="34" charset="0"/>
              </a:rPr>
              <a:t>Ministerie van Landbouw, Natuur en Voedselkwaliteit</a:t>
            </a:r>
          </a:p>
          <a:p>
            <a:pPr lvl="1"/>
            <a:r>
              <a:rPr lang="nl-NL" sz="1400" dirty="0">
                <a:latin typeface="Avenir Next LT Pro" panose="020B0504020202020204" pitchFamily="34" charset="0"/>
              </a:rPr>
              <a:t>Postbus 20401</a:t>
            </a:r>
          </a:p>
          <a:p>
            <a:pPr lvl="1"/>
            <a:r>
              <a:rPr lang="nl-NL" sz="1400" dirty="0">
                <a:latin typeface="Avenir Next LT Pro" panose="020B0504020202020204" pitchFamily="34" charset="0"/>
              </a:rPr>
              <a:t>2500 EK Den Haag</a:t>
            </a:r>
          </a:p>
          <a:p>
            <a:pPr lvl="1"/>
            <a:endParaRPr lang="nl-NL" sz="1400" dirty="0">
              <a:latin typeface="Avenir Next LT Pro" panose="020B0504020202020204" pitchFamily="34" charset="0"/>
            </a:endParaRPr>
          </a:p>
          <a:p>
            <a:pPr lvl="1"/>
            <a:r>
              <a:rPr lang="nl-NL" sz="1400" dirty="0">
                <a:latin typeface="Avenir Next LT Pro" panose="020B0504020202020204" pitchFamily="34" charset="0"/>
              </a:rPr>
              <a:t>Ministerie van Onderwijs, Cultuur en Wetenschap</a:t>
            </a:r>
          </a:p>
          <a:p>
            <a:pPr lvl="1"/>
            <a:r>
              <a:rPr lang="nl-NL" sz="1400" dirty="0">
                <a:latin typeface="Avenir Next LT Pro" panose="020B0504020202020204" pitchFamily="34" charset="0"/>
              </a:rPr>
              <a:t>Postbus 16375</a:t>
            </a:r>
          </a:p>
          <a:p>
            <a:pPr lvl="1"/>
            <a:r>
              <a:rPr lang="nl-NL" sz="1400" dirty="0">
                <a:latin typeface="Avenir Next LT Pro" panose="020B0504020202020204" pitchFamily="34" charset="0"/>
              </a:rPr>
              <a:t>2500 BJ Den Haag</a:t>
            </a:r>
          </a:p>
          <a:p>
            <a:pPr lvl="1"/>
            <a:endParaRPr lang="nl-NL" sz="1400" dirty="0">
              <a:latin typeface="Avenir Next LT Pro" panose="020B0504020202020204" pitchFamily="34" charset="0"/>
            </a:endParaRPr>
          </a:p>
          <a:p>
            <a:pPr lvl="1"/>
            <a:r>
              <a:rPr lang="nl-NL" sz="1400" dirty="0">
                <a:latin typeface="Avenir Next LT Pro" panose="020B0504020202020204" pitchFamily="34" charset="0"/>
              </a:rPr>
              <a:t>Ministerie van Volksgezondheid, Welzijn en Sport</a:t>
            </a:r>
          </a:p>
          <a:p>
            <a:pPr lvl="1"/>
            <a:r>
              <a:rPr lang="nl-NL" sz="1400" dirty="0">
                <a:latin typeface="Avenir Next LT Pro" panose="020B0504020202020204" pitchFamily="34" charset="0"/>
              </a:rPr>
              <a:t>Postbus 20350</a:t>
            </a:r>
          </a:p>
          <a:p>
            <a:pPr lvl="1"/>
            <a:r>
              <a:rPr lang="nl-NL" sz="1400" dirty="0">
                <a:latin typeface="Avenir Next LT Pro" panose="020B0504020202020204" pitchFamily="34" charset="0"/>
              </a:rPr>
              <a:t>2500 EJ Den Haag</a:t>
            </a:r>
          </a:p>
          <a:p>
            <a:pPr lvl="1"/>
            <a:endParaRPr lang="nl-NL" sz="1100" dirty="0">
              <a:latin typeface="Avenir Next LT Pro" panose="020B0504020202020204" pitchFamily="34" charset="0"/>
            </a:endParaRPr>
          </a:p>
          <a:p>
            <a:pPr lvl="1"/>
            <a:endParaRPr lang="nl-NL" sz="11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648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lkBlauw">
            <a:extLst>
              <a:ext uri="{FF2B5EF4-FFF2-40B4-BE49-F238E27FC236}">
                <a16:creationId xmlns:a16="http://schemas.microsoft.com/office/drawing/2014/main" id="{D0040A36-49DC-451C-9F94-C8BB23175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48281" y="-284205"/>
            <a:ext cx="12492681" cy="1338305"/>
          </a:xfrm>
          <a:prstGeom prst="rect">
            <a:avLst/>
          </a:prstGeom>
        </p:spPr>
      </p:pic>
      <p:pic>
        <p:nvPicPr>
          <p:cNvPr id="2" name="TrendingLogo">
            <a:extLst>
              <a:ext uri="{FF2B5EF4-FFF2-40B4-BE49-F238E27FC236}">
                <a16:creationId xmlns:a16="http://schemas.microsoft.com/office/drawing/2014/main" id="{63B24844-F384-4534-A762-FF00B46B2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1916" y="212725"/>
            <a:ext cx="533400" cy="62865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0347FE9-4D77-4B05-97AA-2C91B4B906C4}"/>
              </a:ext>
            </a:extLst>
          </p:cNvPr>
          <p:cNvSpPr txBox="1"/>
          <p:nvPr/>
        </p:nvSpPr>
        <p:spPr>
          <a:xfrm>
            <a:off x="516509" y="69476"/>
            <a:ext cx="853367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500" dirty="0">
                <a:solidFill>
                  <a:schemeClr val="bg1"/>
                </a:solidFill>
                <a:latin typeface="Avenir Next LT Pro" panose="020B0504020202020204" pitchFamily="34" charset="0"/>
              </a:rPr>
              <a:t>Een nieuw kabinet</a:t>
            </a:r>
          </a:p>
        </p:txBody>
      </p:sp>
      <p:pic>
        <p:nvPicPr>
          <p:cNvPr id="11" name="Afbeelding 10" descr="Afbeelding met vloer, binnen, persoon, staand&#10;&#10;Automatisch gegenereerde beschrijving">
            <a:hlinkClick r:id="rId7"/>
            <a:extLst>
              <a:ext uri="{FF2B5EF4-FFF2-40B4-BE49-F238E27FC236}">
                <a16:creationId xmlns:a16="http://schemas.microsoft.com/office/drawing/2014/main" id="{07534C5A-96CA-43C5-9E43-271253AD896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8" y="1558009"/>
            <a:ext cx="7170752" cy="4780043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F85B014D-A0E3-4A84-8796-8C5C5CF21DC3}"/>
              </a:ext>
            </a:extLst>
          </p:cNvPr>
          <p:cNvSpPr txBox="1"/>
          <p:nvPr/>
        </p:nvSpPr>
        <p:spPr>
          <a:xfrm>
            <a:off x="5744361" y="6107220"/>
            <a:ext cx="30795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Avenir Next LT Pro" panose="020B0504020202020204" pitchFamily="34" charset="0"/>
              </a:rPr>
              <a:t>Beeld: Valerie Kuypers/Rijksoverheid</a:t>
            </a:r>
          </a:p>
        </p:txBody>
      </p:sp>
    </p:spTree>
    <p:extLst>
      <p:ext uri="{BB962C8B-B14F-4D97-AF65-F5344CB8AC3E}">
        <p14:creationId xmlns:p14="http://schemas.microsoft.com/office/powerpoint/2010/main" val="3296366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lkBlauw">
            <a:extLst>
              <a:ext uri="{FF2B5EF4-FFF2-40B4-BE49-F238E27FC236}">
                <a16:creationId xmlns:a16="http://schemas.microsoft.com/office/drawing/2014/main" id="{D0040A36-49DC-451C-9F94-C8BB23175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48281" y="-284205"/>
            <a:ext cx="12492681" cy="1338305"/>
          </a:xfrm>
          <a:prstGeom prst="rect">
            <a:avLst/>
          </a:prstGeom>
        </p:spPr>
      </p:pic>
      <p:pic>
        <p:nvPicPr>
          <p:cNvPr id="2" name="TrendingLogo">
            <a:extLst>
              <a:ext uri="{FF2B5EF4-FFF2-40B4-BE49-F238E27FC236}">
                <a16:creationId xmlns:a16="http://schemas.microsoft.com/office/drawing/2014/main" id="{63B24844-F384-4534-A762-FF00B46B2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1916" y="212725"/>
            <a:ext cx="533400" cy="62865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0347FE9-4D77-4B05-97AA-2C91B4B906C4}"/>
              </a:ext>
            </a:extLst>
          </p:cNvPr>
          <p:cNvSpPr txBox="1"/>
          <p:nvPr/>
        </p:nvSpPr>
        <p:spPr>
          <a:xfrm>
            <a:off x="516509" y="69476"/>
            <a:ext cx="853367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500" dirty="0">
                <a:solidFill>
                  <a:schemeClr val="bg1"/>
                </a:solidFill>
                <a:latin typeface="Avenir Next LT Pro" panose="020B0504020202020204" pitchFamily="34" charset="0"/>
              </a:rPr>
              <a:t>Een nieuw kabinet: wie doet wat?</a:t>
            </a:r>
          </a:p>
        </p:txBody>
      </p:sp>
      <p:pic>
        <p:nvPicPr>
          <p:cNvPr id="7" name="Afbeelding 6" descr="Afbeelding met vloer, binnen, persoon, staand&#10;&#10;Automatisch gegenereerde beschrijving">
            <a:extLst>
              <a:ext uri="{FF2B5EF4-FFF2-40B4-BE49-F238E27FC236}">
                <a16:creationId xmlns:a16="http://schemas.microsoft.com/office/drawing/2014/main" id="{6425AC6C-A02A-4E85-9EE1-9A18C206898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08" y="1558009"/>
            <a:ext cx="7170752" cy="478004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6B9E398-828C-4C4C-AEAA-AB97EBDE768A}"/>
              </a:ext>
            </a:extLst>
          </p:cNvPr>
          <p:cNvSpPr txBox="1"/>
          <p:nvPr/>
        </p:nvSpPr>
        <p:spPr>
          <a:xfrm>
            <a:off x="5744361" y="6107220"/>
            <a:ext cx="30795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Avenir Next LT Pro" panose="020B0504020202020204" pitchFamily="34" charset="0"/>
              </a:rPr>
              <a:t>Beeld: Valerie Kuypers/Rijksoverheid</a:t>
            </a:r>
          </a:p>
        </p:txBody>
      </p:sp>
    </p:spTree>
    <p:extLst>
      <p:ext uri="{BB962C8B-B14F-4D97-AF65-F5344CB8AC3E}">
        <p14:creationId xmlns:p14="http://schemas.microsoft.com/office/powerpoint/2010/main" val="3858141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D0347FE9-4D77-4B05-97AA-2C91B4B906C4}"/>
              </a:ext>
            </a:extLst>
          </p:cNvPr>
          <p:cNvSpPr txBox="1"/>
          <p:nvPr/>
        </p:nvSpPr>
        <p:spPr>
          <a:xfrm>
            <a:off x="516509" y="69476"/>
            <a:ext cx="853367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500" dirty="0">
                <a:solidFill>
                  <a:schemeClr val="bg1"/>
                </a:solidFill>
                <a:latin typeface="Avenir Next LT Pro" panose="020B0504020202020204" pitchFamily="34" charset="0"/>
              </a:rPr>
              <a:t>De ministers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8D219D79-BF6A-49FF-A019-BCE4552169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410023"/>
              </p:ext>
            </p:extLst>
          </p:nvPr>
        </p:nvGraphicFramePr>
        <p:xfrm>
          <a:off x="654407" y="21006"/>
          <a:ext cx="9013520" cy="676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704">
                  <a:extLst>
                    <a:ext uri="{9D8B030D-6E8A-4147-A177-3AD203B41FA5}">
                      <a16:colId xmlns:a16="http://schemas.microsoft.com/office/drawing/2014/main" val="569287120"/>
                    </a:ext>
                  </a:extLst>
                </a:gridCol>
                <a:gridCol w="1802704">
                  <a:extLst>
                    <a:ext uri="{9D8B030D-6E8A-4147-A177-3AD203B41FA5}">
                      <a16:colId xmlns:a16="http://schemas.microsoft.com/office/drawing/2014/main" val="2953076712"/>
                    </a:ext>
                  </a:extLst>
                </a:gridCol>
                <a:gridCol w="1802704">
                  <a:extLst>
                    <a:ext uri="{9D8B030D-6E8A-4147-A177-3AD203B41FA5}">
                      <a16:colId xmlns:a16="http://schemas.microsoft.com/office/drawing/2014/main" val="3347219302"/>
                    </a:ext>
                  </a:extLst>
                </a:gridCol>
                <a:gridCol w="1802704">
                  <a:extLst>
                    <a:ext uri="{9D8B030D-6E8A-4147-A177-3AD203B41FA5}">
                      <a16:colId xmlns:a16="http://schemas.microsoft.com/office/drawing/2014/main" val="2618334822"/>
                    </a:ext>
                  </a:extLst>
                </a:gridCol>
                <a:gridCol w="1802704">
                  <a:extLst>
                    <a:ext uri="{9D8B030D-6E8A-4147-A177-3AD203B41FA5}">
                      <a16:colId xmlns:a16="http://schemas.microsoft.com/office/drawing/2014/main" val="3187175071"/>
                    </a:ext>
                  </a:extLst>
                </a:gridCol>
              </a:tblGrid>
              <a:tr h="1690800">
                <a:tc>
                  <a:txBody>
                    <a:bodyPr/>
                    <a:lstStyle/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Carola Schouten (ChristenUnie)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Christianne van der Wal-Zeggelink (VVD)</a:t>
                      </a:r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Conny Helder (VVD)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r>
                        <a:rPr lang="nl-NL" sz="1050" b="0" dirty="0" err="1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Dilan</a:t>
                      </a: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nl-NL" sz="1050" b="0" dirty="0" err="1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Yesilgöz</a:t>
                      </a:r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 (VVD)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r>
                        <a:rPr lang="nl-NL" sz="1050" b="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Ernst Kuipers (D66)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756866"/>
                  </a:ext>
                </a:extLst>
              </a:tr>
              <a:tr h="1690800">
                <a:tc>
                  <a:txBody>
                    <a:bodyPr/>
                    <a:lstStyle/>
                    <a:p>
                      <a:pPr algn="ctr"/>
                      <a:endParaRPr lang="en-US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en-US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en-US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en-US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en-US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en-US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en-US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en-US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r>
                        <a:rPr lang="en-US" sz="1050" b="0" dirty="0">
                          <a:latin typeface="Avenir Next LT Pro" panose="020B0504020202020204" pitchFamily="34" charset="0"/>
                        </a:rPr>
                        <a:t>Franc </a:t>
                      </a:r>
                      <a:r>
                        <a:rPr lang="en-US" sz="1050" b="0" dirty="0" err="1">
                          <a:latin typeface="Avenir Next LT Pro" panose="020B0504020202020204" pitchFamily="34" charset="0"/>
                        </a:rPr>
                        <a:t>Weerwind</a:t>
                      </a:r>
                      <a:r>
                        <a:rPr lang="en-US" sz="1050" b="0" dirty="0">
                          <a:latin typeface="Avenir Next LT Pro" panose="020B0504020202020204" pitchFamily="34" charset="0"/>
                        </a:rPr>
                        <a:t> (D66)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r>
                        <a:rPr lang="nl-NL" sz="1050" b="0" dirty="0">
                          <a:latin typeface="Avenir Next LT Pro" panose="020B0504020202020204" pitchFamily="34" charset="0"/>
                        </a:rPr>
                        <a:t>Hanke Bruins Slot (CDA)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r>
                        <a:rPr lang="nl-NL" sz="1050" b="0" dirty="0">
                          <a:latin typeface="Avenir Next LT Pro" panose="020B0504020202020204" pitchFamily="34" charset="0"/>
                        </a:rPr>
                        <a:t>Henk Staghouwer (ChristenUnie)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50" b="0" dirty="0">
                          <a:latin typeface="Avenir Next LT Pro" panose="020B0504020202020204" pitchFamily="34" charset="0"/>
                        </a:rPr>
                        <a:t>Karien van Gennip (CDA)</a:t>
                      </a: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50" b="0" dirty="0" err="1">
                          <a:latin typeface="Avenir Next LT Pro" panose="020B0504020202020204" pitchFamily="34" charset="0"/>
                        </a:rPr>
                        <a:t>Kajsa</a:t>
                      </a:r>
                      <a:r>
                        <a:rPr lang="nl-NL" sz="1050" b="0" dirty="0"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nl-NL" sz="1050" b="0" dirty="0" err="1">
                          <a:latin typeface="Avenir Next LT Pro" panose="020B0504020202020204" pitchFamily="34" charset="0"/>
                        </a:rPr>
                        <a:t>Ollongren</a:t>
                      </a:r>
                      <a:r>
                        <a:rPr lang="nl-NL" sz="1050" b="0" dirty="0">
                          <a:latin typeface="Avenir Next LT Pro" panose="020B0504020202020204" pitchFamily="34" charset="0"/>
                        </a:rPr>
                        <a:t> (D66)</a:t>
                      </a: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31813"/>
                  </a:ext>
                </a:extLst>
              </a:tr>
              <a:tr h="1690800">
                <a:tc>
                  <a:txBody>
                    <a:bodyPr/>
                    <a:lstStyle/>
                    <a:p>
                      <a:pPr algn="ctr"/>
                      <a:endParaRPr lang="en-US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r>
                        <a:rPr lang="nl-NL" sz="1050" b="0" dirty="0">
                          <a:latin typeface="Avenir Next LT Pro" panose="020B0504020202020204" pitchFamily="34" charset="0"/>
                        </a:rPr>
                        <a:t>Liesje </a:t>
                      </a:r>
                      <a:r>
                        <a:rPr lang="nl-NL" sz="1050" b="0" dirty="0" err="1">
                          <a:latin typeface="Avenir Next LT Pro" panose="020B0504020202020204" pitchFamily="34" charset="0"/>
                        </a:rPr>
                        <a:t>Schreinemacher</a:t>
                      </a:r>
                      <a:r>
                        <a:rPr lang="nl-NL" sz="1050" b="0" dirty="0">
                          <a:latin typeface="Avenir Next LT Pro" panose="020B0504020202020204" pitchFamily="34" charset="0"/>
                        </a:rPr>
                        <a:t> (VVD)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r>
                        <a:rPr lang="nl-NL" sz="1050" b="0" dirty="0">
                          <a:latin typeface="Avenir Next LT Pro" panose="020B0504020202020204" pitchFamily="34" charset="0"/>
                        </a:rPr>
                        <a:t>Mark Harbers (VVD)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r>
                        <a:rPr lang="nl-NL" sz="1050" b="0" dirty="0">
                          <a:latin typeface="Avenir Next LT Pro" panose="020B0504020202020204" pitchFamily="34" charset="0"/>
                        </a:rPr>
                        <a:t>Mark Rutte (VVD)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r>
                        <a:rPr lang="nl-NL" sz="1050" b="0" dirty="0">
                          <a:latin typeface="Avenir Next LT Pro" panose="020B0504020202020204" pitchFamily="34" charset="0"/>
                        </a:rPr>
                        <a:t>Micky Adriaansens (VVD)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r>
                        <a:rPr lang="nl-NL" sz="1050" b="0" dirty="0">
                          <a:latin typeface="Avenir Next LT Pro" panose="020B0504020202020204" pitchFamily="34" charset="0"/>
                        </a:rPr>
                        <a:t>Robbert Dijkgraaf (D66)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464199"/>
                  </a:ext>
                </a:extLst>
              </a:tr>
              <a:tr h="1690800">
                <a:tc>
                  <a:txBody>
                    <a:bodyPr/>
                    <a:lstStyle/>
                    <a:p>
                      <a:pPr algn="ctr"/>
                      <a:endParaRPr lang="en-US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r>
                        <a:rPr lang="nl-NL" sz="1050" b="0" dirty="0">
                          <a:latin typeface="Avenir Next LT Pro" panose="020B0504020202020204" pitchFamily="34" charset="0"/>
                        </a:rPr>
                        <a:t>Rob </a:t>
                      </a:r>
                      <a:r>
                        <a:rPr lang="nl-NL" sz="1050" b="0" dirty="0" err="1">
                          <a:latin typeface="Avenir Next LT Pro" panose="020B0504020202020204" pitchFamily="34" charset="0"/>
                        </a:rPr>
                        <a:t>Jetten</a:t>
                      </a:r>
                      <a:r>
                        <a:rPr lang="nl-NL" sz="1050" b="0" dirty="0">
                          <a:latin typeface="Avenir Next LT Pro" panose="020B0504020202020204" pitchFamily="34" charset="0"/>
                        </a:rPr>
                        <a:t> (D66)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 kern="1200" dirty="0">
                        <a:solidFill>
                          <a:schemeClr val="dk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050" b="0" kern="1200" dirty="0">
                        <a:solidFill>
                          <a:schemeClr val="dk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050" b="0" kern="1200" dirty="0">
                        <a:solidFill>
                          <a:schemeClr val="dk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050" b="0" kern="1200" dirty="0">
                        <a:solidFill>
                          <a:schemeClr val="dk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050" b="0" kern="1200" dirty="0">
                        <a:solidFill>
                          <a:schemeClr val="dk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nl-NL" sz="1050" b="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nl-NL" sz="1050" b="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nl-NL" sz="1050" b="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nl-NL" sz="1050" b="0" kern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Dennis Wiersma (VVD)</a:t>
                      </a:r>
                      <a:endParaRPr lang="en-US" sz="1050" b="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r>
                        <a:rPr lang="nl-NL" sz="1050" b="0" dirty="0">
                          <a:latin typeface="Avenir Next LT Pro" panose="020B0504020202020204" pitchFamily="34" charset="0"/>
                        </a:rPr>
                        <a:t>Hugo de Jonge (CDA)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r>
                        <a:rPr lang="nl-NL" sz="1050" b="0" dirty="0">
                          <a:latin typeface="Avenir Next LT Pro" panose="020B0504020202020204" pitchFamily="34" charset="0"/>
                        </a:rPr>
                        <a:t>Sigrid Kaag (D66)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r>
                        <a:rPr lang="nl-NL" sz="1050" b="0" dirty="0">
                          <a:latin typeface="Avenir Next LT Pro" panose="020B0504020202020204" pitchFamily="34" charset="0"/>
                        </a:rPr>
                        <a:t>Wopke Hoekstra (CDA)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544020"/>
                  </a:ext>
                </a:extLst>
              </a:tr>
            </a:tbl>
          </a:graphicData>
        </a:graphic>
      </p:graphicFrame>
      <p:pic>
        <p:nvPicPr>
          <p:cNvPr id="6" name="Afbeelding 5" descr="Afbeelding met persoon, kleding, vasthouden, kleurrijk&#10;&#10;Automatisch gegenereerde beschrijving">
            <a:extLst>
              <a:ext uri="{FF2B5EF4-FFF2-40B4-BE49-F238E27FC236}">
                <a16:creationId xmlns:a16="http://schemas.microsoft.com/office/drawing/2014/main" id="{5D2323A5-8645-42F5-96BD-F5973B9B07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640" y="32557"/>
            <a:ext cx="1239520" cy="1239520"/>
          </a:xfrm>
          <a:prstGeom prst="rect">
            <a:avLst/>
          </a:prstGeom>
        </p:spPr>
      </p:pic>
      <p:pic>
        <p:nvPicPr>
          <p:cNvPr id="7" name="Afbeelding 6" descr="Afbeelding met persoon, muur, binnen, shirt&#10;&#10;Automatisch gegenereerde beschrijving">
            <a:extLst>
              <a:ext uri="{FF2B5EF4-FFF2-40B4-BE49-F238E27FC236}">
                <a16:creationId xmlns:a16="http://schemas.microsoft.com/office/drawing/2014/main" id="{655E5CA9-82FE-43D1-B5A2-E32159C032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628" y="25324"/>
            <a:ext cx="1239520" cy="1239520"/>
          </a:xfrm>
          <a:prstGeom prst="rect">
            <a:avLst/>
          </a:prstGeom>
        </p:spPr>
      </p:pic>
      <p:pic>
        <p:nvPicPr>
          <p:cNvPr id="10" name="Afbeelding 9" descr="Afbeelding met persoon, person, poseren&#10;&#10;Automatisch gegenereerde beschrijving">
            <a:extLst>
              <a:ext uri="{FF2B5EF4-FFF2-40B4-BE49-F238E27FC236}">
                <a16:creationId xmlns:a16="http://schemas.microsoft.com/office/drawing/2014/main" id="{5CE3C10A-95D8-4305-B673-0AC0BF2CF1B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321" y="35484"/>
            <a:ext cx="1239520" cy="1239520"/>
          </a:xfrm>
          <a:prstGeom prst="rect">
            <a:avLst/>
          </a:prstGeom>
        </p:spPr>
      </p:pic>
      <p:pic>
        <p:nvPicPr>
          <p:cNvPr id="11" name="Afbeelding 10" descr="Afbeelding met persoon, lucht, kleding, buiten&#10;&#10;Automatisch gegenereerde beschrijving">
            <a:extLst>
              <a:ext uri="{FF2B5EF4-FFF2-40B4-BE49-F238E27FC236}">
                <a16:creationId xmlns:a16="http://schemas.microsoft.com/office/drawing/2014/main" id="{210F2F49-4A46-49E2-B839-50F00B0E2D8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187" y="31225"/>
            <a:ext cx="1239520" cy="1239520"/>
          </a:xfrm>
          <a:prstGeom prst="rect">
            <a:avLst/>
          </a:prstGeom>
        </p:spPr>
      </p:pic>
      <p:pic>
        <p:nvPicPr>
          <p:cNvPr id="12" name="Afbeelding 11" descr="Afbeelding met persoon, person, kostuum, muur&#10;&#10;Automatisch gegenereerde beschrijving">
            <a:extLst>
              <a:ext uri="{FF2B5EF4-FFF2-40B4-BE49-F238E27FC236}">
                <a16:creationId xmlns:a16="http://schemas.microsoft.com/office/drawing/2014/main" id="{A8D2FDCA-A8C5-438F-8F6D-4D248DF46A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2084" y="31847"/>
            <a:ext cx="1239520" cy="1239520"/>
          </a:xfrm>
          <a:prstGeom prst="rect">
            <a:avLst/>
          </a:prstGeom>
        </p:spPr>
      </p:pic>
      <p:pic>
        <p:nvPicPr>
          <p:cNvPr id="13" name="Afbeelding 12" descr="Afbeelding met persoon, person, kostuum, staand&#10;&#10;Automatisch gegenereerde beschrijving">
            <a:extLst>
              <a:ext uri="{FF2B5EF4-FFF2-40B4-BE49-F238E27FC236}">
                <a16:creationId xmlns:a16="http://schemas.microsoft.com/office/drawing/2014/main" id="{7FFF8B5B-DD01-43B8-8249-CE0AA08361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40" y="1718139"/>
            <a:ext cx="1232055" cy="1232055"/>
          </a:xfrm>
          <a:prstGeom prst="rect">
            <a:avLst/>
          </a:prstGeom>
        </p:spPr>
      </p:pic>
      <p:pic>
        <p:nvPicPr>
          <p:cNvPr id="14" name="Afbeelding 13" descr="Afbeelding met persoon, person, shirt&#10;&#10;Automatisch gegenereerde beschrijving">
            <a:extLst>
              <a:ext uri="{FF2B5EF4-FFF2-40B4-BE49-F238E27FC236}">
                <a16:creationId xmlns:a16="http://schemas.microsoft.com/office/drawing/2014/main" id="{9580EC14-2E68-4B22-96AC-E01F3B9CB7C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0323" y="1721797"/>
            <a:ext cx="1232055" cy="1232055"/>
          </a:xfrm>
          <a:prstGeom prst="rect">
            <a:avLst/>
          </a:prstGeom>
        </p:spPr>
      </p:pic>
      <p:pic>
        <p:nvPicPr>
          <p:cNvPr id="15" name="Afbeelding 14" descr="Afbeelding met persoon, person, kostuum, muur&#10;&#10;Automatisch gegenereerde beschrijving">
            <a:extLst>
              <a:ext uri="{FF2B5EF4-FFF2-40B4-BE49-F238E27FC236}">
                <a16:creationId xmlns:a16="http://schemas.microsoft.com/office/drawing/2014/main" id="{BA0DA8AB-AE32-470A-940E-F49482A414F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127" y="1707177"/>
            <a:ext cx="1232056" cy="1232056"/>
          </a:xfrm>
          <a:prstGeom prst="rect">
            <a:avLst/>
          </a:prstGeom>
        </p:spPr>
      </p:pic>
      <p:pic>
        <p:nvPicPr>
          <p:cNvPr id="16" name="Afbeelding 15" descr="Afbeelding met persoon, kleding, poseren&#10;&#10;Automatisch gegenereerde beschrijving">
            <a:extLst>
              <a:ext uri="{FF2B5EF4-FFF2-40B4-BE49-F238E27FC236}">
                <a16:creationId xmlns:a16="http://schemas.microsoft.com/office/drawing/2014/main" id="{59BEFA04-403A-44B4-9ECC-DF3712E20BF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6246" y="1694187"/>
            <a:ext cx="1232056" cy="1232056"/>
          </a:xfrm>
          <a:prstGeom prst="rect">
            <a:avLst/>
          </a:prstGeom>
        </p:spPr>
      </p:pic>
      <p:pic>
        <p:nvPicPr>
          <p:cNvPr id="17" name="Afbeelding 16" descr="Afbeelding met persoon, shirt, rood&#10;&#10;Automatisch gegenereerde beschrijving">
            <a:extLst>
              <a:ext uri="{FF2B5EF4-FFF2-40B4-BE49-F238E27FC236}">
                <a16:creationId xmlns:a16="http://schemas.microsoft.com/office/drawing/2014/main" id="{636C6237-2BFE-4615-9C95-B3CF6A3E339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187" y="1694188"/>
            <a:ext cx="1232055" cy="1232055"/>
          </a:xfrm>
          <a:prstGeom prst="rect">
            <a:avLst/>
          </a:prstGeom>
        </p:spPr>
      </p:pic>
      <p:pic>
        <p:nvPicPr>
          <p:cNvPr id="19" name="Afbeelding 18" descr="Afbeelding met persoon, vrouw, blauw, shirt&#10;&#10;Automatisch gegenereerde beschrijving">
            <a:extLst>
              <a:ext uri="{FF2B5EF4-FFF2-40B4-BE49-F238E27FC236}">
                <a16:creationId xmlns:a16="http://schemas.microsoft.com/office/drawing/2014/main" id="{280FD9B1-F2C7-4F97-B7CF-59D58F2BE4B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166" y="3407344"/>
            <a:ext cx="1232055" cy="1232055"/>
          </a:xfrm>
          <a:prstGeom prst="rect">
            <a:avLst/>
          </a:prstGeom>
        </p:spPr>
      </p:pic>
      <p:pic>
        <p:nvPicPr>
          <p:cNvPr id="21" name="Afbeelding 20" descr="Afbeelding met persoon, person, kostuum, dragen&#10;&#10;Automatisch gegenereerde beschrijving">
            <a:extLst>
              <a:ext uri="{FF2B5EF4-FFF2-40B4-BE49-F238E27FC236}">
                <a16:creationId xmlns:a16="http://schemas.microsoft.com/office/drawing/2014/main" id="{97BB58B4-F861-4D73-907C-6317AE475DA8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1092" y="3407343"/>
            <a:ext cx="1232056" cy="1232056"/>
          </a:xfrm>
          <a:prstGeom prst="rect">
            <a:avLst/>
          </a:prstGeom>
        </p:spPr>
      </p:pic>
      <p:pic>
        <p:nvPicPr>
          <p:cNvPr id="23" name="Afbeelding 22" descr="Afbeelding met persoon, person, kostuum, muur&#10;&#10;Automatisch gegenereerde beschrijving">
            <a:extLst>
              <a:ext uri="{FF2B5EF4-FFF2-40B4-BE49-F238E27FC236}">
                <a16:creationId xmlns:a16="http://schemas.microsoft.com/office/drawing/2014/main" id="{F9C7D9DD-BB21-453F-8547-6A1858A0445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321" y="3413198"/>
            <a:ext cx="1232056" cy="1232056"/>
          </a:xfrm>
          <a:prstGeom prst="rect">
            <a:avLst/>
          </a:prstGeom>
        </p:spPr>
      </p:pic>
      <p:pic>
        <p:nvPicPr>
          <p:cNvPr id="33" name="Afbeelding 32" descr="Afbeelding met persoon, kleding, jasje&#10;&#10;Automatisch gegenereerde beschrijving">
            <a:extLst>
              <a:ext uri="{FF2B5EF4-FFF2-40B4-BE49-F238E27FC236}">
                <a16:creationId xmlns:a16="http://schemas.microsoft.com/office/drawing/2014/main" id="{9366D0D9-6119-46C8-A1DF-2E0046038C7F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375" y="3403866"/>
            <a:ext cx="1232056" cy="1232056"/>
          </a:xfrm>
          <a:prstGeom prst="rect">
            <a:avLst/>
          </a:prstGeom>
        </p:spPr>
      </p:pic>
      <p:pic>
        <p:nvPicPr>
          <p:cNvPr id="35" name="Afbeelding 34" descr="Afbeelding met persoon, person, kostuum, staand&#10;&#10;Automatisch gegenereerde beschrijving">
            <a:extLst>
              <a:ext uri="{FF2B5EF4-FFF2-40B4-BE49-F238E27FC236}">
                <a16:creationId xmlns:a16="http://schemas.microsoft.com/office/drawing/2014/main" id="{93C80255-54AF-46D1-922A-F14B702D3F6F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5093" y="3413198"/>
            <a:ext cx="1232054" cy="1232054"/>
          </a:xfrm>
          <a:prstGeom prst="rect">
            <a:avLst/>
          </a:prstGeom>
        </p:spPr>
      </p:pic>
      <p:pic>
        <p:nvPicPr>
          <p:cNvPr id="39" name="Afbeelding 38" descr="Afbeelding met persoon, person, kostuum, kleding&#10;&#10;Automatisch gegenereerde beschrijving">
            <a:extLst>
              <a:ext uri="{FF2B5EF4-FFF2-40B4-BE49-F238E27FC236}">
                <a16:creationId xmlns:a16="http://schemas.microsoft.com/office/drawing/2014/main" id="{B5A8336E-2D3B-4652-B546-3FFF33D25EBA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81" y="5085461"/>
            <a:ext cx="1239520" cy="1239520"/>
          </a:xfrm>
          <a:prstGeom prst="rect">
            <a:avLst/>
          </a:prstGeom>
        </p:spPr>
      </p:pic>
      <p:pic>
        <p:nvPicPr>
          <p:cNvPr id="41" name="Afbeelding 40" descr="Afbeelding met persoon, person, kostuum, stropdas&#10;&#10;Automatisch gegenereerde beschrijving">
            <a:extLst>
              <a:ext uri="{FF2B5EF4-FFF2-40B4-BE49-F238E27FC236}">
                <a16:creationId xmlns:a16="http://schemas.microsoft.com/office/drawing/2014/main" id="{B7683E33-06EF-43C0-91FC-5707507721BC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1092" y="5085461"/>
            <a:ext cx="1239520" cy="1239520"/>
          </a:xfrm>
          <a:prstGeom prst="rect">
            <a:avLst/>
          </a:prstGeom>
        </p:spPr>
      </p:pic>
      <p:pic>
        <p:nvPicPr>
          <p:cNvPr id="43" name="Afbeelding 42" descr="Afbeelding met persoon, person, kostuum, muur&#10;&#10;Automatisch gegenereerde beschrijving">
            <a:extLst>
              <a:ext uri="{FF2B5EF4-FFF2-40B4-BE49-F238E27FC236}">
                <a16:creationId xmlns:a16="http://schemas.microsoft.com/office/drawing/2014/main" id="{AE17B077-B735-4C15-BF0E-299C20B9852D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321" y="5095371"/>
            <a:ext cx="1239520" cy="1239520"/>
          </a:xfrm>
          <a:prstGeom prst="rect">
            <a:avLst/>
          </a:prstGeom>
        </p:spPr>
      </p:pic>
      <p:pic>
        <p:nvPicPr>
          <p:cNvPr id="47" name="Afbeelding 46" descr="Afbeelding met persoon, buiten&#10;&#10;Automatisch gegenereerde beschrijving">
            <a:extLst>
              <a:ext uri="{FF2B5EF4-FFF2-40B4-BE49-F238E27FC236}">
                <a16:creationId xmlns:a16="http://schemas.microsoft.com/office/drawing/2014/main" id="{8E1E5739-4E0A-4506-AD06-709F70144811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847" y="5113545"/>
            <a:ext cx="1239520" cy="1239520"/>
          </a:xfrm>
          <a:prstGeom prst="rect">
            <a:avLst/>
          </a:prstGeom>
        </p:spPr>
      </p:pic>
      <p:pic>
        <p:nvPicPr>
          <p:cNvPr id="49" name="Afbeelding 48" descr="Afbeelding met persoon, person, kostuum, stropdas&#10;&#10;Automatisch gegenereerde beschrijving">
            <a:extLst>
              <a:ext uri="{FF2B5EF4-FFF2-40B4-BE49-F238E27FC236}">
                <a16:creationId xmlns:a16="http://schemas.microsoft.com/office/drawing/2014/main" id="{088361EC-83B5-4828-9A70-7617BB8DEE31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8927" y="5109966"/>
            <a:ext cx="1239520" cy="123952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87C5465-7320-4F7C-B288-072C66F357BC}"/>
              </a:ext>
            </a:extLst>
          </p:cNvPr>
          <p:cNvSpPr txBox="1"/>
          <p:nvPr/>
        </p:nvSpPr>
        <p:spPr>
          <a:xfrm>
            <a:off x="9746189" y="-76718"/>
            <a:ext cx="2048959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nl-NL" sz="2400" b="1" dirty="0">
                <a:latin typeface="Avenir Next LT Pro" panose="020B0504020202020204" pitchFamily="34" charset="0"/>
              </a:rPr>
              <a:t>De ministers</a:t>
            </a:r>
          </a:p>
        </p:txBody>
      </p:sp>
    </p:spTree>
    <p:extLst>
      <p:ext uri="{BB962C8B-B14F-4D97-AF65-F5344CB8AC3E}">
        <p14:creationId xmlns:p14="http://schemas.microsoft.com/office/powerpoint/2010/main" val="1063377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D0347FE9-4D77-4B05-97AA-2C91B4B906C4}"/>
              </a:ext>
            </a:extLst>
          </p:cNvPr>
          <p:cNvSpPr txBox="1"/>
          <p:nvPr/>
        </p:nvSpPr>
        <p:spPr>
          <a:xfrm>
            <a:off x="635779" y="640783"/>
            <a:ext cx="853367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500" dirty="0">
                <a:solidFill>
                  <a:schemeClr val="bg1"/>
                </a:solidFill>
                <a:latin typeface="Avenir Next LT Pro" panose="020B0504020202020204" pitchFamily="34" charset="0"/>
              </a:rPr>
              <a:t>De ministers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8D219D79-BF6A-49FF-A019-BCE4552169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511774"/>
              </p:ext>
            </p:extLst>
          </p:nvPr>
        </p:nvGraphicFramePr>
        <p:xfrm>
          <a:off x="897589" y="1233488"/>
          <a:ext cx="5408112" cy="5159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704">
                  <a:extLst>
                    <a:ext uri="{9D8B030D-6E8A-4147-A177-3AD203B41FA5}">
                      <a16:colId xmlns:a16="http://schemas.microsoft.com/office/drawing/2014/main" val="569287120"/>
                    </a:ext>
                  </a:extLst>
                </a:gridCol>
                <a:gridCol w="1802704">
                  <a:extLst>
                    <a:ext uri="{9D8B030D-6E8A-4147-A177-3AD203B41FA5}">
                      <a16:colId xmlns:a16="http://schemas.microsoft.com/office/drawing/2014/main" val="2953076712"/>
                    </a:ext>
                  </a:extLst>
                </a:gridCol>
                <a:gridCol w="1802704">
                  <a:extLst>
                    <a:ext uri="{9D8B030D-6E8A-4147-A177-3AD203B41FA5}">
                      <a16:colId xmlns:a16="http://schemas.microsoft.com/office/drawing/2014/main" val="3347219302"/>
                    </a:ext>
                  </a:extLst>
                </a:gridCol>
              </a:tblGrid>
              <a:tr h="16279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nl-NL" sz="1050" b="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nl-NL" sz="1050" b="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nl-NL" sz="1050" b="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nl-NL" sz="1050" b="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nl-NL" sz="1050" b="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nl-NL" sz="1050" b="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nl-NL" sz="1050" b="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nl-NL" sz="1050" b="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nl-NL" sz="1050" b="0" kern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Alexandra van </a:t>
                      </a:r>
                      <a:r>
                        <a:rPr lang="nl-NL" sz="1050" b="0" kern="1200" dirty="0" err="1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Huffelen</a:t>
                      </a:r>
                      <a:r>
                        <a:rPr lang="nl-NL" sz="1050" b="0" kern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 (D66)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50" b="0" kern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Aukje de Vries (VVD)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50" b="0" kern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Christophe van der Maat (VVD)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756866"/>
                  </a:ext>
                </a:extLst>
              </a:tr>
              <a:tr h="1776082">
                <a:tc>
                  <a:txBody>
                    <a:bodyPr/>
                    <a:lstStyle/>
                    <a:p>
                      <a:pPr algn="ctr"/>
                      <a:endParaRPr lang="en-US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50" b="0" kern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Eric van der Burg (VVD)</a:t>
                      </a:r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50" b="0" kern="1200" dirty="0" err="1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Gunay</a:t>
                      </a:r>
                      <a:r>
                        <a:rPr lang="nl-NL" sz="1050" b="0" kern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 Uslu (D66)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kern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50" b="0" dirty="0">
                          <a:latin typeface="Avenir Next LT Pro" panose="020B0504020202020204" pitchFamily="34" charset="0"/>
                        </a:rPr>
                        <a:t>Hans Vijlbrief (D66)</a:t>
                      </a: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31813"/>
                  </a:ext>
                </a:extLst>
              </a:tr>
              <a:tr h="1627997">
                <a:tc>
                  <a:txBody>
                    <a:bodyPr/>
                    <a:lstStyle/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r>
                        <a:rPr lang="nl-NL" sz="1050" b="0" dirty="0">
                          <a:latin typeface="Avenir Next LT Pro" panose="020B0504020202020204" pitchFamily="34" charset="0"/>
                        </a:rPr>
                        <a:t>Maarten van Ooijen (ChristenUnie)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50" b="0" kern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Marnix van Rij (CDA)</a:t>
                      </a:r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br>
                        <a:rPr lang="nl-NL" sz="1050" b="0" dirty="0">
                          <a:latin typeface="Avenir Next LT Pro" panose="020B0504020202020204" pitchFamily="34" charset="0"/>
                        </a:rPr>
                      </a:br>
                      <a:br>
                        <a:rPr lang="nl-NL" sz="1050" b="0" dirty="0">
                          <a:latin typeface="Avenir Next LT Pro" panose="020B0504020202020204" pitchFamily="34" charset="0"/>
                        </a:rPr>
                      </a:br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endParaRPr lang="nl-NL" sz="1050" b="0" dirty="0">
                        <a:latin typeface="Avenir Next LT Pro" panose="020B0504020202020204" pitchFamily="34" charset="0"/>
                      </a:endParaRPr>
                    </a:p>
                    <a:p>
                      <a:pPr algn="ctr"/>
                      <a:r>
                        <a:rPr lang="nl-NL" sz="1050" b="0" dirty="0">
                          <a:latin typeface="Avenir Next LT Pro" panose="020B0504020202020204" pitchFamily="34" charset="0"/>
                        </a:rPr>
                        <a:t>Vivianne Heijnen (CDA)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669857"/>
                  </a:ext>
                </a:extLst>
              </a:tr>
            </a:tbl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ED741C27-7C52-409C-95CB-FB3746526484}"/>
              </a:ext>
            </a:extLst>
          </p:cNvPr>
          <p:cNvSpPr txBox="1"/>
          <p:nvPr/>
        </p:nvSpPr>
        <p:spPr>
          <a:xfrm>
            <a:off x="792054" y="640783"/>
            <a:ext cx="773572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nl-NL" sz="2400" b="1" dirty="0">
                <a:latin typeface="Avenir Next LT Pro" panose="020B0504020202020204" pitchFamily="34" charset="0"/>
              </a:rPr>
              <a:t>De staatssecretarissen</a:t>
            </a:r>
          </a:p>
        </p:txBody>
      </p:sp>
      <p:pic>
        <p:nvPicPr>
          <p:cNvPr id="5" name="Afbeelding 4" descr="Afbeelding met persoon, binnen, muur, pyjama&#10;&#10;Automatisch gegenereerde beschrijving">
            <a:extLst>
              <a:ext uri="{FF2B5EF4-FFF2-40B4-BE49-F238E27FC236}">
                <a16:creationId xmlns:a16="http://schemas.microsoft.com/office/drawing/2014/main" id="{99F99322-700B-4920-82C5-D72B6ACD7B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661" y="1233488"/>
            <a:ext cx="1215887" cy="1215887"/>
          </a:xfrm>
          <a:prstGeom prst="rect">
            <a:avLst/>
          </a:prstGeom>
        </p:spPr>
      </p:pic>
      <p:pic>
        <p:nvPicPr>
          <p:cNvPr id="7" name="Afbeelding 6" descr="Afbeelding met persoon, person, kostuum, poseren&#10;&#10;Automatisch gegenereerde beschrijving">
            <a:extLst>
              <a:ext uri="{FF2B5EF4-FFF2-40B4-BE49-F238E27FC236}">
                <a16:creationId xmlns:a16="http://schemas.microsoft.com/office/drawing/2014/main" id="{51D91159-F6E7-482D-9B14-FD60E6E3A2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443" y="2933774"/>
            <a:ext cx="1215887" cy="1215887"/>
          </a:xfrm>
          <a:prstGeom prst="rect">
            <a:avLst/>
          </a:prstGeom>
        </p:spPr>
      </p:pic>
      <p:pic>
        <p:nvPicPr>
          <p:cNvPr id="10" name="Afbeelding 9" descr="Afbeelding met persoon, poseren&#10;&#10;Automatisch gegenereerde beschrijving">
            <a:extLst>
              <a:ext uri="{FF2B5EF4-FFF2-40B4-BE49-F238E27FC236}">
                <a16:creationId xmlns:a16="http://schemas.microsoft.com/office/drawing/2014/main" id="{D2F0764D-0FC4-4495-B587-6B38C5925D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702" y="2933774"/>
            <a:ext cx="1215887" cy="1215887"/>
          </a:xfrm>
          <a:prstGeom prst="rect">
            <a:avLst/>
          </a:prstGeom>
        </p:spPr>
      </p:pic>
      <p:pic>
        <p:nvPicPr>
          <p:cNvPr id="12" name="Afbeelding 11" descr="Afbeelding met persoon, person, kostuum, kleding&#10;&#10;Automatisch gegenereerde beschrijving">
            <a:extLst>
              <a:ext uri="{FF2B5EF4-FFF2-40B4-BE49-F238E27FC236}">
                <a16:creationId xmlns:a16="http://schemas.microsoft.com/office/drawing/2014/main" id="{05029100-7929-4ABB-B731-3D6308E5646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702" y="4687296"/>
            <a:ext cx="1215887" cy="1215887"/>
          </a:xfrm>
          <a:prstGeom prst="rect">
            <a:avLst/>
          </a:prstGeom>
        </p:spPr>
      </p:pic>
      <p:pic>
        <p:nvPicPr>
          <p:cNvPr id="14" name="Afbeelding 13" descr="Afbeelding met persoon, kleding, person, blauw&#10;&#10;Automatisch gegenereerde beschrijving">
            <a:extLst>
              <a:ext uri="{FF2B5EF4-FFF2-40B4-BE49-F238E27FC236}">
                <a16:creationId xmlns:a16="http://schemas.microsoft.com/office/drawing/2014/main" id="{B1D4414B-BCB7-4078-B4E8-2667DFC0E55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702" y="1238526"/>
            <a:ext cx="1215887" cy="1215887"/>
          </a:xfrm>
          <a:prstGeom prst="rect">
            <a:avLst/>
          </a:prstGeom>
        </p:spPr>
      </p:pic>
      <p:pic>
        <p:nvPicPr>
          <p:cNvPr id="16" name="Afbeelding 15" descr="Afbeelding met persoon, person, kostuum, staand&#10;&#10;Automatisch gegenereerde beschrijving">
            <a:extLst>
              <a:ext uri="{FF2B5EF4-FFF2-40B4-BE49-F238E27FC236}">
                <a16:creationId xmlns:a16="http://schemas.microsoft.com/office/drawing/2014/main" id="{BBB9A9BB-9F3D-4088-8617-E5FCCB85CA3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525" y="1233487"/>
            <a:ext cx="1215887" cy="1215887"/>
          </a:xfrm>
          <a:prstGeom prst="rect">
            <a:avLst/>
          </a:prstGeom>
        </p:spPr>
      </p:pic>
      <p:pic>
        <p:nvPicPr>
          <p:cNvPr id="18" name="Afbeelding 17" descr="Afbeelding met persoon, poseren&#10;&#10;Automatisch gegenereerde beschrijving">
            <a:extLst>
              <a:ext uri="{FF2B5EF4-FFF2-40B4-BE49-F238E27FC236}">
                <a16:creationId xmlns:a16="http://schemas.microsoft.com/office/drawing/2014/main" id="{85749AA5-DAA0-479E-8223-1CCA65F646B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057" y="4687295"/>
            <a:ext cx="1215887" cy="1215887"/>
          </a:xfrm>
          <a:prstGeom prst="rect">
            <a:avLst/>
          </a:prstGeom>
        </p:spPr>
      </p:pic>
      <p:pic>
        <p:nvPicPr>
          <p:cNvPr id="20" name="Afbeelding 19" descr="Afbeelding met persoon, person, kostuum, dragen&#10;&#10;Automatisch gegenereerde beschrijving">
            <a:extLst>
              <a:ext uri="{FF2B5EF4-FFF2-40B4-BE49-F238E27FC236}">
                <a16:creationId xmlns:a16="http://schemas.microsoft.com/office/drawing/2014/main" id="{ACA8F6EC-30F9-489C-AC8B-8694E0AA045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058" y="2933773"/>
            <a:ext cx="1215887" cy="1215887"/>
          </a:xfrm>
          <a:prstGeom prst="rect">
            <a:avLst/>
          </a:prstGeom>
        </p:spPr>
      </p:pic>
      <p:pic>
        <p:nvPicPr>
          <p:cNvPr id="22" name="Afbeelding 21" descr="Afbeelding met persoon, person, stropdas, kostuum&#10;&#10;Automatisch gegenereerde beschrijving">
            <a:extLst>
              <a:ext uri="{FF2B5EF4-FFF2-40B4-BE49-F238E27FC236}">
                <a16:creationId xmlns:a16="http://schemas.microsoft.com/office/drawing/2014/main" id="{219329DF-CC83-488A-BAF5-017CA95C276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442" y="4699222"/>
            <a:ext cx="1215887" cy="121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90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26">
            <a:extLst>
              <a:ext uri="{FF2B5EF4-FFF2-40B4-BE49-F238E27FC236}">
                <a16:creationId xmlns:a16="http://schemas.microsoft.com/office/drawing/2014/main" id="{4CB58AD4-A683-440C-B137-287FBB63C8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599047"/>
              </p:ext>
            </p:extLst>
          </p:nvPr>
        </p:nvGraphicFramePr>
        <p:xfrm>
          <a:off x="531946" y="1305024"/>
          <a:ext cx="9705356" cy="5374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339">
                  <a:extLst>
                    <a:ext uri="{9D8B030D-6E8A-4147-A177-3AD203B41FA5}">
                      <a16:colId xmlns:a16="http://schemas.microsoft.com/office/drawing/2014/main" val="1953566667"/>
                    </a:ext>
                  </a:extLst>
                </a:gridCol>
                <a:gridCol w="2426339">
                  <a:extLst>
                    <a:ext uri="{9D8B030D-6E8A-4147-A177-3AD203B41FA5}">
                      <a16:colId xmlns:a16="http://schemas.microsoft.com/office/drawing/2014/main" val="827132091"/>
                    </a:ext>
                  </a:extLst>
                </a:gridCol>
                <a:gridCol w="2426339">
                  <a:extLst>
                    <a:ext uri="{9D8B030D-6E8A-4147-A177-3AD203B41FA5}">
                      <a16:colId xmlns:a16="http://schemas.microsoft.com/office/drawing/2014/main" val="2921089222"/>
                    </a:ext>
                  </a:extLst>
                </a:gridCol>
                <a:gridCol w="2426339">
                  <a:extLst>
                    <a:ext uri="{9D8B030D-6E8A-4147-A177-3AD203B41FA5}">
                      <a16:colId xmlns:a16="http://schemas.microsoft.com/office/drawing/2014/main" val="3940789006"/>
                    </a:ext>
                  </a:extLst>
                </a:gridCol>
              </a:tblGrid>
              <a:tr h="1074814"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055962"/>
                  </a:ext>
                </a:extLst>
              </a:tr>
              <a:tr h="107481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362461"/>
                  </a:ext>
                </a:extLst>
              </a:tr>
              <a:tr h="1074814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496106"/>
                  </a:ext>
                </a:extLst>
              </a:tr>
              <a:tr h="107481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838559"/>
                  </a:ext>
                </a:extLst>
              </a:tr>
              <a:tr h="1074814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001610"/>
                  </a:ext>
                </a:extLst>
              </a:tr>
            </a:tbl>
          </a:graphicData>
        </a:graphic>
      </p:graphicFrame>
      <p:pic>
        <p:nvPicPr>
          <p:cNvPr id="4" name="BalkBlauw">
            <a:extLst>
              <a:ext uri="{FF2B5EF4-FFF2-40B4-BE49-F238E27FC236}">
                <a16:creationId xmlns:a16="http://schemas.microsoft.com/office/drawing/2014/main" id="{D0040A36-49DC-451C-9F94-C8BB23175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48281" y="-284205"/>
            <a:ext cx="12492681" cy="1338305"/>
          </a:xfrm>
          <a:prstGeom prst="rect">
            <a:avLst/>
          </a:prstGeom>
        </p:spPr>
      </p:pic>
      <p:pic>
        <p:nvPicPr>
          <p:cNvPr id="2" name="TrendingLogo">
            <a:extLst>
              <a:ext uri="{FF2B5EF4-FFF2-40B4-BE49-F238E27FC236}">
                <a16:creationId xmlns:a16="http://schemas.microsoft.com/office/drawing/2014/main" id="{63B24844-F384-4534-A762-FF00B46B2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1916" y="212725"/>
            <a:ext cx="533400" cy="62865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0347FE9-4D77-4B05-97AA-2C91B4B906C4}"/>
              </a:ext>
            </a:extLst>
          </p:cNvPr>
          <p:cNvSpPr txBox="1"/>
          <p:nvPr/>
        </p:nvSpPr>
        <p:spPr>
          <a:xfrm>
            <a:off x="516509" y="69476"/>
            <a:ext cx="853367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500" dirty="0">
                <a:solidFill>
                  <a:schemeClr val="bg1"/>
                </a:solidFill>
                <a:latin typeface="Avenir Next LT Pro" panose="020B0504020202020204" pitchFamily="34" charset="0"/>
              </a:rPr>
              <a:t>Antwoorden opdracht 1: de ministers</a:t>
            </a:r>
          </a:p>
        </p:txBody>
      </p:sp>
      <p:pic>
        <p:nvPicPr>
          <p:cNvPr id="6" name="Afbeelding 5" descr="Afbeelding met persoon, kleding, vasthouden, kleurrijk&#10;&#10;Automatisch gegenereerde beschrijving">
            <a:extLst>
              <a:ext uri="{FF2B5EF4-FFF2-40B4-BE49-F238E27FC236}">
                <a16:creationId xmlns:a16="http://schemas.microsoft.com/office/drawing/2014/main" id="{91F767D6-519C-48C1-B3F4-8AE9399CB46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02" y="1489881"/>
            <a:ext cx="668062" cy="668062"/>
          </a:xfrm>
          <a:prstGeom prst="rect">
            <a:avLst/>
          </a:prstGeom>
        </p:spPr>
      </p:pic>
      <p:pic>
        <p:nvPicPr>
          <p:cNvPr id="7" name="Afbeelding 6" descr="Afbeelding met persoon, muur, binnen, shirt&#10;&#10;Automatisch gegenereerde beschrijving">
            <a:extLst>
              <a:ext uri="{FF2B5EF4-FFF2-40B4-BE49-F238E27FC236}">
                <a16:creationId xmlns:a16="http://schemas.microsoft.com/office/drawing/2014/main" id="{3C167CEA-A09B-4AAD-B4A4-030A6E03679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609" y="2593409"/>
            <a:ext cx="668062" cy="668062"/>
          </a:xfrm>
          <a:prstGeom prst="rect">
            <a:avLst/>
          </a:prstGeom>
        </p:spPr>
      </p:pic>
      <p:pic>
        <p:nvPicPr>
          <p:cNvPr id="9" name="Afbeelding 8" descr="Afbeelding met persoon, person, poseren&#10;&#10;Automatisch gegenereerde beschrijving">
            <a:extLst>
              <a:ext uri="{FF2B5EF4-FFF2-40B4-BE49-F238E27FC236}">
                <a16:creationId xmlns:a16="http://schemas.microsoft.com/office/drawing/2014/main" id="{8D818D23-F634-4478-BDEA-75E1B677B0A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609" y="3651962"/>
            <a:ext cx="668062" cy="668062"/>
          </a:xfrm>
          <a:prstGeom prst="rect">
            <a:avLst/>
          </a:prstGeom>
        </p:spPr>
      </p:pic>
      <p:pic>
        <p:nvPicPr>
          <p:cNvPr id="10" name="Afbeelding 9" descr="Afbeelding met persoon, lucht, kleding, buiten&#10;&#10;Automatisch gegenereerde beschrijving">
            <a:extLst>
              <a:ext uri="{FF2B5EF4-FFF2-40B4-BE49-F238E27FC236}">
                <a16:creationId xmlns:a16="http://schemas.microsoft.com/office/drawing/2014/main" id="{9111D14B-B25B-4937-8390-54CB6962499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02" y="5792149"/>
            <a:ext cx="668062" cy="668062"/>
          </a:xfrm>
          <a:prstGeom prst="rect">
            <a:avLst/>
          </a:prstGeom>
        </p:spPr>
      </p:pic>
      <p:pic>
        <p:nvPicPr>
          <p:cNvPr id="11" name="Afbeelding 10" descr="Afbeelding met persoon, person, kostuum, staand&#10;&#10;Automatisch gegenereerde beschrijving">
            <a:extLst>
              <a:ext uri="{FF2B5EF4-FFF2-40B4-BE49-F238E27FC236}">
                <a16:creationId xmlns:a16="http://schemas.microsoft.com/office/drawing/2014/main" id="{29357EC6-F650-4B9F-982A-578588309E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08" y="2576361"/>
            <a:ext cx="664039" cy="664039"/>
          </a:xfrm>
          <a:prstGeom prst="rect">
            <a:avLst/>
          </a:prstGeom>
        </p:spPr>
      </p:pic>
      <p:pic>
        <p:nvPicPr>
          <p:cNvPr id="12" name="Afbeelding 11" descr="Afbeelding met persoon, person, shirt&#10;&#10;Automatisch gegenereerde beschrijving">
            <a:extLst>
              <a:ext uri="{FF2B5EF4-FFF2-40B4-BE49-F238E27FC236}">
                <a16:creationId xmlns:a16="http://schemas.microsoft.com/office/drawing/2014/main" id="{2E3D2A6E-8F25-45F8-A1C1-8234DE949F5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308" y="3637862"/>
            <a:ext cx="664039" cy="664039"/>
          </a:xfrm>
          <a:prstGeom prst="rect">
            <a:avLst/>
          </a:prstGeom>
        </p:spPr>
      </p:pic>
      <p:pic>
        <p:nvPicPr>
          <p:cNvPr id="13" name="Afbeelding 12" descr="Afbeelding met persoon, person, kostuum, muur&#10;&#10;Automatisch gegenereerde beschrijving">
            <a:extLst>
              <a:ext uri="{FF2B5EF4-FFF2-40B4-BE49-F238E27FC236}">
                <a16:creationId xmlns:a16="http://schemas.microsoft.com/office/drawing/2014/main" id="{AD4B8DF0-DA76-45B5-B9AB-B21D1B437A6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794" y="4722198"/>
            <a:ext cx="664039" cy="664039"/>
          </a:xfrm>
          <a:prstGeom prst="rect">
            <a:avLst/>
          </a:prstGeom>
        </p:spPr>
      </p:pic>
      <p:pic>
        <p:nvPicPr>
          <p:cNvPr id="14" name="Afbeelding 13" descr="Afbeelding met persoon, kleding, poseren&#10;&#10;Automatisch gegenereerde beschrijving">
            <a:extLst>
              <a:ext uri="{FF2B5EF4-FFF2-40B4-BE49-F238E27FC236}">
                <a16:creationId xmlns:a16="http://schemas.microsoft.com/office/drawing/2014/main" id="{F2E87C96-B915-48F7-B157-4045C4627365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6185" y="2576360"/>
            <a:ext cx="664039" cy="664039"/>
          </a:xfrm>
          <a:prstGeom prst="rect">
            <a:avLst/>
          </a:prstGeom>
        </p:spPr>
      </p:pic>
      <p:pic>
        <p:nvPicPr>
          <p:cNvPr id="15" name="Afbeelding 14" descr="Afbeelding met persoon, shirt, rood&#10;&#10;Automatisch gegenereerde beschrijving">
            <a:extLst>
              <a:ext uri="{FF2B5EF4-FFF2-40B4-BE49-F238E27FC236}">
                <a16:creationId xmlns:a16="http://schemas.microsoft.com/office/drawing/2014/main" id="{4EB795A0-6801-41B8-9AE2-11449B0FCC4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6186" y="1513996"/>
            <a:ext cx="664039" cy="664039"/>
          </a:xfrm>
          <a:prstGeom prst="rect">
            <a:avLst/>
          </a:prstGeom>
        </p:spPr>
      </p:pic>
      <p:pic>
        <p:nvPicPr>
          <p:cNvPr id="16" name="Afbeelding 15" descr="Afbeelding met persoon, vrouw, blauw, shirt&#10;&#10;Automatisch gegenereerde beschrijving">
            <a:extLst>
              <a:ext uri="{FF2B5EF4-FFF2-40B4-BE49-F238E27FC236}">
                <a16:creationId xmlns:a16="http://schemas.microsoft.com/office/drawing/2014/main" id="{E8970BA2-C3E5-4C7A-9F6B-00B05FE0C844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6184" y="3632194"/>
            <a:ext cx="664039" cy="664039"/>
          </a:xfrm>
          <a:prstGeom prst="rect">
            <a:avLst/>
          </a:prstGeom>
        </p:spPr>
      </p:pic>
      <p:pic>
        <p:nvPicPr>
          <p:cNvPr id="17" name="Afbeelding 16" descr="Afbeelding met persoon, person, kostuum, dragen&#10;&#10;Automatisch gegenereerde beschrijving">
            <a:extLst>
              <a:ext uri="{FF2B5EF4-FFF2-40B4-BE49-F238E27FC236}">
                <a16:creationId xmlns:a16="http://schemas.microsoft.com/office/drawing/2014/main" id="{7F5E65AA-9FD8-46F8-A7E4-3B30324248E7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6183" y="4735535"/>
            <a:ext cx="664039" cy="664039"/>
          </a:xfrm>
          <a:prstGeom prst="rect">
            <a:avLst/>
          </a:prstGeom>
        </p:spPr>
      </p:pic>
      <p:pic>
        <p:nvPicPr>
          <p:cNvPr id="18" name="Afbeelding 17" descr="Afbeelding met persoon, person, kostuum, muur&#10;&#10;Automatisch gegenereerde beschrijving">
            <a:extLst>
              <a:ext uri="{FF2B5EF4-FFF2-40B4-BE49-F238E27FC236}">
                <a16:creationId xmlns:a16="http://schemas.microsoft.com/office/drawing/2014/main" id="{AEA1C91B-A361-4D37-B803-8D8ACBB10BE3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6182" y="5802274"/>
            <a:ext cx="664039" cy="664039"/>
          </a:xfrm>
          <a:prstGeom prst="rect">
            <a:avLst/>
          </a:prstGeom>
        </p:spPr>
      </p:pic>
      <p:pic>
        <p:nvPicPr>
          <p:cNvPr id="19" name="Afbeelding 18" descr="Afbeelding met persoon, kleding, jasje&#10;&#10;Automatisch gegenereerde beschrijving">
            <a:extLst>
              <a:ext uri="{FF2B5EF4-FFF2-40B4-BE49-F238E27FC236}">
                <a16:creationId xmlns:a16="http://schemas.microsoft.com/office/drawing/2014/main" id="{AC19ECAD-DC09-44BC-8E3D-C32FE7DD479D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435" y="1513997"/>
            <a:ext cx="664038" cy="664038"/>
          </a:xfrm>
          <a:prstGeom prst="rect">
            <a:avLst/>
          </a:prstGeom>
        </p:spPr>
      </p:pic>
      <p:pic>
        <p:nvPicPr>
          <p:cNvPr id="20" name="Afbeelding 19" descr="Afbeelding met persoon, person, kostuum, staand&#10;&#10;Automatisch gegenereerde beschrijving">
            <a:extLst>
              <a:ext uri="{FF2B5EF4-FFF2-40B4-BE49-F238E27FC236}">
                <a16:creationId xmlns:a16="http://schemas.microsoft.com/office/drawing/2014/main" id="{213CAF75-7060-4774-A8D6-2DCF89CA0235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870" y="3632194"/>
            <a:ext cx="664038" cy="664038"/>
          </a:xfrm>
          <a:prstGeom prst="rect">
            <a:avLst/>
          </a:prstGeom>
        </p:spPr>
      </p:pic>
      <p:pic>
        <p:nvPicPr>
          <p:cNvPr id="21" name="Afbeelding 20" descr="Afbeelding met persoon, person, kostuum, kleding&#10;&#10;Automatisch gegenereerde beschrijving">
            <a:extLst>
              <a:ext uri="{FF2B5EF4-FFF2-40B4-BE49-F238E27FC236}">
                <a16:creationId xmlns:a16="http://schemas.microsoft.com/office/drawing/2014/main" id="{38CD1AC2-48B6-4B5F-9B38-A823697D88F9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6411" y="2566823"/>
            <a:ext cx="668062" cy="668062"/>
          </a:xfrm>
          <a:prstGeom prst="rect">
            <a:avLst/>
          </a:prstGeom>
        </p:spPr>
      </p:pic>
      <p:pic>
        <p:nvPicPr>
          <p:cNvPr id="22" name="Afbeelding 21" descr="Afbeelding met persoon, person, kostuum, stropdas&#10;&#10;Automatisch gegenereerde beschrijving">
            <a:extLst>
              <a:ext uri="{FF2B5EF4-FFF2-40B4-BE49-F238E27FC236}">
                <a16:creationId xmlns:a16="http://schemas.microsoft.com/office/drawing/2014/main" id="{C21EAD94-F004-4B34-ACD8-3FD281E85878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02" y="4735536"/>
            <a:ext cx="664039" cy="664039"/>
          </a:xfrm>
          <a:prstGeom prst="rect">
            <a:avLst/>
          </a:prstGeom>
        </p:spPr>
      </p:pic>
      <p:pic>
        <p:nvPicPr>
          <p:cNvPr id="23" name="Afbeelding 22" descr="Afbeelding met persoon, person, kostuum, muur&#10;&#10;Automatisch gegenereerde beschrijving">
            <a:extLst>
              <a:ext uri="{FF2B5EF4-FFF2-40B4-BE49-F238E27FC236}">
                <a16:creationId xmlns:a16="http://schemas.microsoft.com/office/drawing/2014/main" id="{15B73EA3-A3E6-44F8-A075-D8FC76D5B485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887" y="5806534"/>
            <a:ext cx="668062" cy="668062"/>
          </a:xfrm>
          <a:prstGeom prst="rect">
            <a:avLst/>
          </a:prstGeom>
        </p:spPr>
      </p:pic>
      <p:pic>
        <p:nvPicPr>
          <p:cNvPr id="24" name="Afbeelding 23" descr="Afbeelding met persoon, buiten&#10;&#10;Automatisch gegenereerde beschrijving">
            <a:extLst>
              <a:ext uri="{FF2B5EF4-FFF2-40B4-BE49-F238E27FC236}">
                <a16:creationId xmlns:a16="http://schemas.microsoft.com/office/drawing/2014/main" id="{55E2E38B-05CB-4DAA-8A26-8571413EB691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6411" y="4758688"/>
            <a:ext cx="668062" cy="668062"/>
          </a:xfrm>
          <a:prstGeom prst="rect">
            <a:avLst/>
          </a:prstGeom>
        </p:spPr>
      </p:pic>
      <p:pic>
        <p:nvPicPr>
          <p:cNvPr id="25" name="Afbeelding 24" descr="Afbeelding met persoon, person, kostuum, stropdas&#10;&#10;Automatisch gegenereerde beschrijving">
            <a:extLst>
              <a:ext uri="{FF2B5EF4-FFF2-40B4-BE49-F238E27FC236}">
                <a16:creationId xmlns:a16="http://schemas.microsoft.com/office/drawing/2014/main" id="{2BD11F93-C8CA-424F-9294-CF54F370C71D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6411" y="5820035"/>
            <a:ext cx="668062" cy="668062"/>
          </a:xfrm>
          <a:prstGeom prst="rect">
            <a:avLst/>
          </a:prstGeom>
        </p:spPr>
      </p:pic>
      <p:pic>
        <p:nvPicPr>
          <p:cNvPr id="26" name="Afbeelding 25" descr="Afbeelding met persoon, person, kostuum, muur&#10;&#10;Automatisch gegenereerde beschrijving">
            <a:extLst>
              <a:ext uri="{FF2B5EF4-FFF2-40B4-BE49-F238E27FC236}">
                <a16:creationId xmlns:a16="http://schemas.microsoft.com/office/drawing/2014/main" id="{D6471E02-CFEA-4952-BA0D-1AA4D3BD334D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887" y="1484441"/>
            <a:ext cx="668062" cy="668062"/>
          </a:xfrm>
          <a:prstGeom prst="rect">
            <a:avLst/>
          </a:prstGeom>
        </p:spPr>
      </p:pic>
      <p:sp>
        <p:nvSpPr>
          <p:cNvPr id="27" name="Tekstvak 26">
            <a:extLst>
              <a:ext uri="{FF2B5EF4-FFF2-40B4-BE49-F238E27FC236}">
                <a16:creationId xmlns:a16="http://schemas.microsoft.com/office/drawing/2014/main" id="{2224B299-2F83-4087-924C-8CF890DC0ED1}"/>
              </a:ext>
            </a:extLst>
          </p:cNvPr>
          <p:cNvSpPr txBox="1"/>
          <p:nvPr/>
        </p:nvSpPr>
        <p:spPr>
          <a:xfrm>
            <a:off x="1372677" y="1399739"/>
            <a:ext cx="1549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>
                <a:latin typeface="Avenir Next LT Pro" panose="020B0504020202020204" pitchFamily="34" charset="0"/>
              </a:rPr>
              <a:t>Carola Schouten</a:t>
            </a:r>
          </a:p>
          <a:p>
            <a:r>
              <a:rPr lang="nl-NL" sz="1300" dirty="0">
                <a:latin typeface="Avenir Next LT Pro" panose="020B0504020202020204" pitchFamily="34" charset="0"/>
              </a:rPr>
              <a:t>Armoedebeleid, Participatie en Pensioenen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FB193315-6541-4886-8088-A217E32395F4}"/>
              </a:ext>
            </a:extLst>
          </p:cNvPr>
          <p:cNvSpPr txBox="1"/>
          <p:nvPr/>
        </p:nvSpPr>
        <p:spPr>
          <a:xfrm>
            <a:off x="3868907" y="1399739"/>
            <a:ext cx="154942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>
                <a:latin typeface="Avenir Next LT Pro" panose="020B0504020202020204" pitchFamily="34" charset="0"/>
              </a:rPr>
              <a:t>Ernst Kuipers</a:t>
            </a:r>
          </a:p>
          <a:p>
            <a:r>
              <a:rPr lang="nl-NL" sz="1300" dirty="0">
                <a:latin typeface="Avenir Next LT Pro" panose="020B0504020202020204" pitchFamily="34" charset="0"/>
              </a:rPr>
              <a:t>Volksgezondheid, Welzijn en Sport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9B484EB9-BE4B-46BE-86A9-62C9694443CB}"/>
              </a:ext>
            </a:extLst>
          </p:cNvPr>
          <p:cNvSpPr txBox="1"/>
          <p:nvPr/>
        </p:nvSpPr>
        <p:spPr>
          <a:xfrm>
            <a:off x="6278390" y="1372196"/>
            <a:ext cx="1549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>
                <a:latin typeface="Avenir Next LT Pro" panose="020B0504020202020204" pitchFamily="34" charset="0"/>
              </a:rPr>
              <a:t>Karien van Gennip</a:t>
            </a:r>
          </a:p>
          <a:p>
            <a:r>
              <a:rPr lang="nl-NL" sz="1300" dirty="0">
                <a:latin typeface="Avenir Next LT Pro" panose="020B0504020202020204" pitchFamily="34" charset="0"/>
              </a:rPr>
              <a:t>Sociale Zaken en Werkgelegenheid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02290BBC-A356-40F2-917F-055626C2C9BF}"/>
              </a:ext>
            </a:extLst>
          </p:cNvPr>
          <p:cNvSpPr txBox="1"/>
          <p:nvPr/>
        </p:nvSpPr>
        <p:spPr>
          <a:xfrm>
            <a:off x="8744079" y="1372196"/>
            <a:ext cx="1549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>
                <a:latin typeface="Avenir Next LT Pro" panose="020B0504020202020204" pitchFamily="34" charset="0"/>
              </a:rPr>
              <a:t>Micky Adriaansens</a:t>
            </a:r>
          </a:p>
          <a:p>
            <a:r>
              <a:rPr lang="nl-NL" sz="1300" dirty="0">
                <a:latin typeface="Avenir Next LT Pro" panose="020B0504020202020204" pitchFamily="34" charset="0"/>
              </a:rPr>
              <a:t>Economische Zaken en Klimaat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E44A0CB8-E977-4484-8430-6DB3F7A0120A}"/>
              </a:ext>
            </a:extLst>
          </p:cNvPr>
          <p:cNvSpPr txBox="1"/>
          <p:nvPr/>
        </p:nvSpPr>
        <p:spPr>
          <a:xfrm>
            <a:off x="1372967" y="2505724"/>
            <a:ext cx="1549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>
                <a:latin typeface="Avenir Next LT Pro" panose="020B0504020202020204" pitchFamily="34" charset="0"/>
              </a:rPr>
              <a:t>Christianne van der Wal-Zeggelink</a:t>
            </a:r>
          </a:p>
          <a:p>
            <a:r>
              <a:rPr lang="nl-NL" sz="1300" dirty="0">
                <a:latin typeface="Avenir Next LT Pro" panose="020B0504020202020204" pitchFamily="34" charset="0"/>
              </a:rPr>
              <a:t>Natuur en Stikstof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B65A2E19-2EC7-4C0B-B52C-6C7AC5647EDA}"/>
              </a:ext>
            </a:extLst>
          </p:cNvPr>
          <p:cNvSpPr txBox="1"/>
          <p:nvPr/>
        </p:nvSpPr>
        <p:spPr>
          <a:xfrm>
            <a:off x="3868907" y="2447543"/>
            <a:ext cx="1555355" cy="67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>
                <a:latin typeface="Avenir Next LT Pro" panose="020B0504020202020204" pitchFamily="34" charset="0"/>
              </a:rPr>
              <a:t>Franc Weerwind</a:t>
            </a:r>
          </a:p>
          <a:p>
            <a:r>
              <a:rPr lang="nl-NL" sz="1190" dirty="0">
                <a:latin typeface="Avenir Next LT Pro" panose="020B0504020202020204" pitchFamily="34" charset="0"/>
              </a:rPr>
              <a:t>Rechtsbescherming</a:t>
            </a:r>
          </a:p>
          <a:p>
            <a:endParaRPr lang="nl-NL" sz="1300" dirty="0">
              <a:latin typeface="Avenir Next LT Pro" panose="020B0504020202020204" pitchFamily="34" charset="0"/>
            </a:endParaRP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9CC1DD0E-3D13-473C-8C3B-933434ECA448}"/>
              </a:ext>
            </a:extLst>
          </p:cNvPr>
          <p:cNvSpPr txBox="1"/>
          <p:nvPr/>
        </p:nvSpPr>
        <p:spPr>
          <a:xfrm>
            <a:off x="6278389" y="2481164"/>
            <a:ext cx="15494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 err="1">
                <a:latin typeface="Avenir Next LT Pro" panose="020B0504020202020204" pitchFamily="34" charset="0"/>
              </a:rPr>
              <a:t>Kajsa</a:t>
            </a:r>
            <a:r>
              <a:rPr lang="nl-NL" sz="1300" b="1" dirty="0">
                <a:latin typeface="Avenir Next LT Pro" panose="020B0504020202020204" pitchFamily="34" charset="0"/>
              </a:rPr>
              <a:t> </a:t>
            </a:r>
            <a:r>
              <a:rPr lang="nl-NL" sz="1300" b="1" dirty="0" err="1">
                <a:latin typeface="Avenir Next LT Pro" panose="020B0504020202020204" pitchFamily="34" charset="0"/>
              </a:rPr>
              <a:t>Ollongren</a:t>
            </a:r>
            <a:endParaRPr lang="nl-NL" sz="1300" b="1" dirty="0">
              <a:latin typeface="Avenir Next LT Pro" panose="020B0504020202020204" pitchFamily="34" charset="0"/>
            </a:endParaRPr>
          </a:p>
          <a:p>
            <a:r>
              <a:rPr lang="nl-NL" sz="1300" dirty="0">
                <a:latin typeface="Avenir Next LT Pro" panose="020B0504020202020204" pitchFamily="34" charset="0"/>
              </a:rPr>
              <a:t>Defensie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5E27925F-D46E-4241-8949-BAEF989C7127}"/>
              </a:ext>
            </a:extLst>
          </p:cNvPr>
          <p:cNvSpPr txBox="1"/>
          <p:nvPr/>
        </p:nvSpPr>
        <p:spPr>
          <a:xfrm>
            <a:off x="8744078" y="2481164"/>
            <a:ext cx="154942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>
                <a:latin typeface="Avenir Next LT Pro" panose="020B0504020202020204" pitchFamily="34" charset="0"/>
              </a:rPr>
              <a:t>Rob </a:t>
            </a:r>
            <a:r>
              <a:rPr lang="nl-NL" sz="1300" b="1" dirty="0" err="1">
                <a:latin typeface="Avenir Next LT Pro" panose="020B0504020202020204" pitchFamily="34" charset="0"/>
              </a:rPr>
              <a:t>Jetten</a:t>
            </a:r>
            <a:endParaRPr lang="nl-NL" sz="1300" b="1" dirty="0">
              <a:latin typeface="Avenir Next LT Pro" panose="020B0504020202020204" pitchFamily="34" charset="0"/>
            </a:endParaRPr>
          </a:p>
          <a:p>
            <a:r>
              <a:rPr lang="nl-NL" sz="1300" dirty="0">
                <a:latin typeface="Avenir Next LT Pro" panose="020B0504020202020204" pitchFamily="34" charset="0"/>
              </a:rPr>
              <a:t>Klimaat en Energie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3D3EC88D-A023-4EA1-A5F5-0C7E1C113360}"/>
              </a:ext>
            </a:extLst>
          </p:cNvPr>
          <p:cNvSpPr txBox="1"/>
          <p:nvPr/>
        </p:nvSpPr>
        <p:spPr>
          <a:xfrm>
            <a:off x="1331164" y="3539717"/>
            <a:ext cx="154942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>
                <a:latin typeface="Avenir Next LT Pro" panose="020B0504020202020204" pitchFamily="34" charset="0"/>
              </a:rPr>
              <a:t>Conny Helder</a:t>
            </a:r>
          </a:p>
          <a:p>
            <a:r>
              <a:rPr lang="nl-NL" sz="1300" dirty="0">
                <a:latin typeface="Avenir Next LT Pro" panose="020B0504020202020204" pitchFamily="34" charset="0"/>
              </a:rPr>
              <a:t>Langdurige Zorg en Sport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98685BF1-3645-48C7-BBAD-50973C155092}"/>
              </a:ext>
            </a:extLst>
          </p:cNvPr>
          <p:cNvSpPr txBox="1"/>
          <p:nvPr/>
        </p:nvSpPr>
        <p:spPr>
          <a:xfrm>
            <a:off x="3863177" y="3478420"/>
            <a:ext cx="154942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>
                <a:latin typeface="Avenir Next LT Pro" panose="020B0504020202020204" pitchFamily="34" charset="0"/>
              </a:rPr>
              <a:t>Hanke Bruins Slot</a:t>
            </a:r>
          </a:p>
          <a:p>
            <a:r>
              <a:rPr lang="nl-NL" sz="1300" dirty="0">
                <a:latin typeface="Avenir Next LT Pro" panose="020B0504020202020204" pitchFamily="34" charset="0"/>
              </a:rPr>
              <a:t>Binnenlandse Zaken en Koninkrijksrelaties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D3703C36-0B13-41A0-BD3D-91007457E882}"/>
              </a:ext>
            </a:extLst>
          </p:cNvPr>
          <p:cNvSpPr txBox="1"/>
          <p:nvPr/>
        </p:nvSpPr>
        <p:spPr>
          <a:xfrm>
            <a:off x="6278388" y="3539717"/>
            <a:ext cx="154942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>
                <a:latin typeface="Avenir Next LT Pro" panose="020B0504020202020204" pitchFamily="34" charset="0"/>
              </a:rPr>
              <a:t>Liesje </a:t>
            </a:r>
            <a:r>
              <a:rPr lang="nl-NL" sz="1300" b="1" dirty="0" err="1">
                <a:latin typeface="Avenir Next LT Pro" panose="020B0504020202020204" pitchFamily="34" charset="0"/>
              </a:rPr>
              <a:t>Schreinemacher</a:t>
            </a:r>
            <a:endParaRPr lang="nl-NL" sz="1300" b="1" dirty="0">
              <a:latin typeface="Avenir Next LT Pro" panose="020B0504020202020204" pitchFamily="34" charset="0"/>
            </a:endParaRPr>
          </a:p>
          <a:p>
            <a:r>
              <a:rPr lang="nl-NL" sz="1100" dirty="0">
                <a:latin typeface="Avenir Next LT Pro" panose="020B0504020202020204" pitchFamily="34" charset="0"/>
              </a:rPr>
              <a:t>Buitenlandse Handel en Ontwikkelings-</a:t>
            </a:r>
          </a:p>
          <a:p>
            <a:r>
              <a:rPr lang="nl-NL" sz="1100" dirty="0">
                <a:latin typeface="Avenir Next LT Pro" panose="020B0504020202020204" pitchFamily="34" charset="0"/>
              </a:rPr>
              <a:t>samenwerking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7F535A06-CF2F-4B0F-B410-CDED08CD4BF3}"/>
              </a:ext>
            </a:extLst>
          </p:cNvPr>
          <p:cNvSpPr txBox="1"/>
          <p:nvPr/>
        </p:nvSpPr>
        <p:spPr>
          <a:xfrm>
            <a:off x="8725561" y="3461551"/>
            <a:ext cx="154942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>
                <a:latin typeface="Avenir Next LT Pro" panose="020B0504020202020204" pitchFamily="34" charset="0"/>
              </a:rPr>
              <a:t>Robbert Dijkgraaf</a:t>
            </a:r>
          </a:p>
          <a:p>
            <a:r>
              <a:rPr lang="nl-NL" sz="1300" dirty="0">
                <a:latin typeface="Avenir Next LT Pro" panose="020B0504020202020204" pitchFamily="34" charset="0"/>
              </a:rPr>
              <a:t>Onderwijs, Cultuur en Wetenschap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0798921B-A3AB-4384-B984-054239DA2D1D}"/>
              </a:ext>
            </a:extLst>
          </p:cNvPr>
          <p:cNvSpPr txBox="1"/>
          <p:nvPr/>
        </p:nvSpPr>
        <p:spPr>
          <a:xfrm>
            <a:off x="1372676" y="4621278"/>
            <a:ext cx="1549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>
                <a:latin typeface="Avenir Next LT Pro" panose="020B0504020202020204" pitchFamily="34" charset="0"/>
              </a:rPr>
              <a:t>Dennis Wiersma</a:t>
            </a:r>
          </a:p>
          <a:p>
            <a:r>
              <a:rPr lang="nl-NL" sz="1300" dirty="0">
                <a:latin typeface="Avenir Next LT Pro" panose="020B0504020202020204" pitchFamily="34" charset="0"/>
              </a:rPr>
              <a:t>Primair en Voortgezet Onderwijs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5708CD1B-29D8-451A-93A1-9C2DA44A8F96}"/>
              </a:ext>
            </a:extLst>
          </p:cNvPr>
          <p:cNvSpPr txBox="1"/>
          <p:nvPr/>
        </p:nvSpPr>
        <p:spPr>
          <a:xfrm>
            <a:off x="3848235" y="4560115"/>
            <a:ext cx="154942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>
                <a:latin typeface="Avenir Next LT Pro" panose="020B0504020202020204" pitchFamily="34" charset="0"/>
              </a:rPr>
              <a:t>Henk Staghouder</a:t>
            </a:r>
          </a:p>
          <a:p>
            <a:r>
              <a:rPr lang="nl-NL" sz="1300" dirty="0">
                <a:latin typeface="Avenir Next LT Pro" panose="020B0504020202020204" pitchFamily="34" charset="0"/>
              </a:rPr>
              <a:t>Landbouw, Natuur en Voedselkwaliteit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0189521D-97A8-463D-985B-DBDD8D421C27}"/>
              </a:ext>
            </a:extLst>
          </p:cNvPr>
          <p:cNvSpPr txBox="1"/>
          <p:nvPr/>
        </p:nvSpPr>
        <p:spPr>
          <a:xfrm>
            <a:off x="1372675" y="5702839"/>
            <a:ext cx="1549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 err="1">
                <a:latin typeface="Avenir Next LT Pro" panose="020B0504020202020204" pitchFamily="34" charset="0"/>
              </a:rPr>
              <a:t>Dilan</a:t>
            </a:r>
            <a:r>
              <a:rPr lang="nl-NL" sz="1300" b="1" dirty="0">
                <a:latin typeface="Avenir Next LT Pro" panose="020B0504020202020204" pitchFamily="34" charset="0"/>
              </a:rPr>
              <a:t> </a:t>
            </a:r>
            <a:r>
              <a:rPr lang="nl-NL" sz="1300" b="1" dirty="0" err="1">
                <a:latin typeface="Avenir Next LT Pro" panose="020B0504020202020204" pitchFamily="34" charset="0"/>
              </a:rPr>
              <a:t>Yesilgöz-Zegerius</a:t>
            </a:r>
            <a:endParaRPr lang="nl-NL" sz="1300" b="1" dirty="0">
              <a:latin typeface="Avenir Next LT Pro" panose="020B0504020202020204" pitchFamily="34" charset="0"/>
            </a:endParaRPr>
          </a:p>
          <a:p>
            <a:r>
              <a:rPr lang="nl-NL" sz="1300" dirty="0">
                <a:latin typeface="Avenir Next LT Pro" panose="020B0504020202020204" pitchFamily="34" charset="0"/>
              </a:rPr>
              <a:t>Justitie en Veiligheid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1A742677-EC86-4903-8DE8-B1DAE269367A}"/>
              </a:ext>
            </a:extLst>
          </p:cNvPr>
          <p:cNvSpPr txBox="1"/>
          <p:nvPr/>
        </p:nvSpPr>
        <p:spPr>
          <a:xfrm>
            <a:off x="3843302" y="5688017"/>
            <a:ext cx="1549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>
                <a:latin typeface="Avenir Next LT Pro" panose="020B0504020202020204" pitchFamily="34" charset="0"/>
              </a:rPr>
              <a:t>Hugo de Jonge</a:t>
            </a:r>
          </a:p>
          <a:p>
            <a:r>
              <a:rPr lang="nl-NL" sz="1300" dirty="0">
                <a:latin typeface="Avenir Next LT Pro" panose="020B0504020202020204" pitchFamily="34" charset="0"/>
              </a:rPr>
              <a:t>Volkshuisvesting en Ruimtelijke Ordening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B12EADCC-4756-4518-8E76-A9FAD1F95DD0}"/>
              </a:ext>
            </a:extLst>
          </p:cNvPr>
          <p:cNvSpPr txBox="1"/>
          <p:nvPr/>
        </p:nvSpPr>
        <p:spPr>
          <a:xfrm>
            <a:off x="6310248" y="5702839"/>
            <a:ext cx="1549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>
                <a:latin typeface="Avenir Next LT Pro" panose="020B0504020202020204" pitchFamily="34" charset="0"/>
              </a:rPr>
              <a:t>Mark Rutte</a:t>
            </a:r>
          </a:p>
          <a:p>
            <a:r>
              <a:rPr lang="nl-NL" sz="1300" dirty="0">
                <a:latin typeface="Avenir Next LT Pro" panose="020B0504020202020204" pitchFamily="34" charset="0"/>
              </a:rPr>
              <a:t>Algemene Zaken en minister-president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BFB28D40-AFB3-4B2C-9EA1-91446A870462}"/>
              </a:ext>
            </a:extLst>
          </p:cNvPr>
          <p:cNvSpPr txBox="1"/>
          <p:nvPr/>
        </p:nvSpPr>
        <p:spPr>
          <a:xfrm>
            <a:off x="6310247" y="4621278"/>
            <a:ext cx="154942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>
                <a:latin typeface="Avenir Next LT Pro" panose="020B0504020202020204" pitchFamily="34" charset="0"/>
              </a:rPr>
              <a:t>Mark Harbers</a:t>
            </a:r>
          </a:p>
          <a:p>
            <a:r>
              <a:rPr lang="nl-NL" sz="1300" dirty="0">
                <a:latin typeface="Avenir Next LT Pro" panose="020B0504020202020204" pitchFamily="34" charset="0"/>
              </a:rPr>
              <a:t>Infrastructuur en Waterstaat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B1086715-FDFF-46F8-BD68-339A361BEA97}"/>
              </a:ext>
            </a:extLst>
          </p:cNvPr>
          <p:cNvSpPr txBox="1"/>
          <p:nvPr/>
        </p:nvSpPr>
        <p:spPr>
          <a:xfrm>
            <a:off x="8687875" y="4630085"/>
            <a:ext cx="15494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>
                <a:latin typeface="Avenir Next LT Pro" panose="020B0504020202020204" pitchFamily="34" charset="0"/>
              </a:rPr>
              <a:t>Sigrid Kaag</a:t>
            </a:r>
          </a:p>
          <a:p>
            <a:r>
              <a:rPr lang="nl-NL" sz="1300" dirty="0">
                <a:latin typeface="Avenir Next LT Pro" panose="020B0504020202020204" pitchFamily="34" charset="0"/>
              </a:rPr>
              <a:t>Financiën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E0306655-83B3-4851-A9AC-A72F26986E6A}"/>
              </a:ext>
            </a:extLst>
          </p:cNvPr>
          <p:cNvSpPr txBox="1"/>
          <p:nvPr/>
        </p:nvSpPr>
        <p:spPr>
          <a:xfrm>
            <a:off x="8703242" y="5679904"/>
            <a:ext cx="154942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>
                <a:latin typeface="Avenir Next LT Pro" panose="020B0504020202020204" pitchFamily="34" charset="0"/>
              </a:rPr>
              <a:t>Wopke Hoekstra</a:t>
            </a:r>
          </a:p>
          <a:p>
            <a:r>
              <a:rPr lang="nl-NL" sz="1300" dirty="0">
                <a:latin typeface="Avenir Next LT Pro" panose="020B0504020202020204" pitchFamily="34" charset="0"/>
              </a:rPr>
              <a:t>Buitenlandse Zaken</a:t>
            </a:r>
          </a:p>
        </p:txBody>
      </p:sp>
    </p:spTree>
    <p:extLst>
      <p:ext uri="{BB962C8B-B14F-4D97-AF65-F5344CB8AC3E}">
        <p14:creationId xmlns:p14="http://schemas.microsoft.com/office/powerpoint/2010/main" val="1641389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lkBlauw">
            <a:extLst>
              <a:ext uri="{FF2B5EF4-FFF2-40B4-BE49-F238E27FC236}">
                <a16:creationId xmlns:a16="http://schemas.microsoft.com/office/drawing/2014/main" id="{D0040A36-49DC-451C-9F94-C8BB23175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48281" y="-284205"/>
            <a:ext cx="12492681" cy="1338305"/>
          </a:xfrm>
          <a:prstGeom prst="rect">
            <a:avLst/>
          </a:prstGeom>
        </p:spPr>
      </p:pic>
      <p:pic>
        <p:nvPicPr>
          <p:cNvPr id="2" name="TrendingLogo">
            <a:extLst>
              <a:ext uri="{FF2B5EF4-FFF2-40B4-BE49-F238E27FC236}">
                <a16:creationId xmlns:a16="http://schemas.microsoft.com/office/drawing/2014/main" id="{63B24844-F384-4534-A762-FF00B46B2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1916" y="212725"/>
            <a:ext cx="533400" cy="62865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0347FE9-4D77-4B05-97AA-2C91B4B906C4}"/>
              </a:ext>
            </a:extLst>
          </p:cNvPr>
          <p:cNvSpPr txBox="1"/>
          <p:nvPr/>
        </p:nvSpPr>
        <p:spPr>
          <a:xfrm>
            <a:off x="516509" y="69476"/>
            <a:ext cx="1044635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500" dirty="0">
                <a:solidFill>
                  <a:schemeClr val="bg1"/>
                </a:solidFill>
                <a:latin typeface="Avenir Next LT Pro" panose="020B0504020202020204" pitchFamily="34" charset="0"/>
              </a:rPr>
              <a:t>Antwoorden opdracht 2: de staatssecretarissen</a:t>
            </a:r>
          </a:p>
        </p:txBody>
      </p:sp>
      <p:graphicFrame>
        <p:nvGraphicFramePr>
          <p:cNvPr id="32" name="Tabel 26">
            <a:extLst>
              <a:ext uri="{FF2B5EF4-FFF2-40B4-BE49-F238E27FC236}">
                <a16:creationId xmlns:a16="http://schemas.microsoft.com/office/drawing/2014/main" id="{BEBD1B36-D3C0-4CF8-8CD7-BD02EFB75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111950"/>
              </p:ext>
            </p:extLst>
          </p:nvPr>
        </p:nvGraphicFramePr>
        <p:xfrm>
          <a:off x="531946" y="1305024"/>
          <a:ext cx="7279017" cy="3224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339">
                  <a:extLst>
                    <a:ext uri="{9D8B030D-6E8A-4147-A177-3AD203B41FA5}">
                      <a16:colId xmlns:a16="http://schemas.microsoft.com/office/drawing/2014/main" val="1953566667"/>
                    </a:ext>
                  </a:extLst>
                </a:gridCol>
                <a:gridCol w="2426339">
                  <a:extLst>
                    <a:ext uri="{9D8B030D-6E8A-4147-A177-3AD203B41FA5}">
                      <a16:colId xmlns:a16="http://schemas.microsoft.com/office/drawing/2014/main" val="827132091"/>
                    </a:ext>
                  </a:extLst>
                </a:gridCol>
                <a:gridCol w="2426339">
                  <a:extLst>
                    <a:ext uri="{9D8B030D-6E8A-4147-A177-3AD203B41FA5}">
                      <a16:colId xmlns:a16="http://schemas.microsoft.com/office/drawing/2014/main" val="2921089222"/>
                    </a:ext>
                  </a:extLst>
                </a:gridCol>
              </a:tblGrid>
              <a:tr h="1074814"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055962"/>
                  </a:ext>
                </a:extLst>
              </a:tr>
              <a:tr h="107481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362461"/>
                  </a:ext>
                </a:extLst>
              </a:tr>
              <a:tr h="107481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496106"/>
                  </a:ext>
                </a:extLst>
              </a:tr>
            </a:tbl>
          </a:graphicData>
        </a:graphic>
      </p:graphicFrame>
      <p:sp>
        <p:nvSpPr>
          <p:cNvPr id="35" name="Tekstvak 34">
            <a:extLst>
              <a:ext uri="{FF2B5EF4-FFF2-40B4-BE49-F238E27FC236}">
                <a16:creationId xmlns:a16="http://schemas.microsoft.com/office/drawing/2014/main" id="{533AA574-02B1-466C-8AE0-7D2455303560}"/>
              </a:ext>
            </a:extLst>
          </p:cNvPr>
          <p:cNvSpPr txBox="1"/>
          <p:nvPr/>
        </p:nvSpPr>
        <p:spPr>
          <a:xfrm>
            <a:off x="1372677" y="1399739"/>
            <a:ext cx="1549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Alexandra van </a:t>
            </a:r>
            <a:r>
              <a:rPr lang="nl-NL" sz="1300" b="1" kern="1200" dirty="0" err="1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Huffelen</a:t>
            </a:r>
            <a:r>
              <a:rPr lang="nl-NL" sz="1300" b="1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</a:p>
          <a:p>
            <a:r>
              <a:rPr lang="nl-NL" sz="1300" dirty="0">
                <a:latin typeface="Avenir Next LT Pro" panose="020B0504020202020204" pitchFamily="34" charset="0"/>
              </a:rPr>
              <a:t>Koninkrijksrelaties en Digitalisering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10FBCA42-774C-4139-9573-36C9C711E988}"/>
              </a:ext>
            </a:extLst>
          </p:cNvPr>
          <p:cNvSpPr txBox="1"/>
          <p:nvPr/>
        </p:nvSpPr>
        <p:spPr>
          <a:xfrm>
            <a:off x="3868907" y="1399739"/>
            <a:ext cx="154942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dirty="0">
                <a:latin typeface="Avenir Next LT Pro" panose="020B0504020202020204" pitchFamily="34" charset="0"/>
              </a:rPr>
              <a:t>Eric van der Burg</a:t>
            </a:r>
          </a:p>
          <a:p>
            <a:r>
              <a:rPr lang="nl-NL" sz="1300" dirty="0">
                <a:latin typeface="Avenir Next LT Pro" panose="020B0504020202020204" pitchFamily="34" charset="0"/>
              </a:rPr>
              <a:t>Justitie en Veiligheid</a:t>
            </a:r>
          </a:p>
        </p:txBody>
      </p:sp>
      <p:pic>
        <p:nvPicPr>
          <p:cNvPr id="37" name="Afbeelding 36" descr="Afbeelding met persoon, binnen, muur, pyjama&#10;&#10;Automatisch gegenereerde beschrijving">
            <a:extLst>
              <a:ext uri="{FF2B5EF4-FFF2-40B4-BE49-F238E27FC236}">
                <a16:creationId xmlns:a16="http://schemas.microsoft.com/office/drawing/2014/main" id="{0DD41769-3821-4491-85D4-892F88105FC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35" y="1484441"/>
            <a:ext cx="692498" cy="692498"/>
          </a:xfrm>
          <a:prstGeom prst="rect">
            <a:avLst/>
          </a:prstGeom>
        </p:spPr>
      </p:pic>
      <p:pic>
        <p:nvPicPr>
          <p:cNvPr id="38" name="Afbeelding 37" descr="Afbeelding met persoon, kleding, person, blauw&#10;&#10;Automatisch gegenereerde beschrijving">
            <a:extLst>
              <a:ext uri="{FF2B5EF4-FFF2-40B4-BE49-F238E27FC236}">
                <a16:creationId xmlns:a16="http://schemas.microsoft.com/office/drawing/2014/main" id="{F4566C45-1AE8-486B-85A4-5CBFCE9B55A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78" y="2570995"/>
            <a:ext cx="692499" cy="692499"/>
          </a:xfrm>
          <a:prstGeom prst="rect">
            <a:avLst/>
          </a:prstGeom>
        </p:spPr>
      </p:pic>
      <p:pic>
        <p:nvPicPr>
          <p:cNvPr id="39" name="Afbeelding 38" descr="Afbeelding met persoon, person, kostuum, staand&#10;&#10;Automatisch gegenereerde beschrijving">
            <a:extLst>
              <a:ext uri="{FF2B5EF4-FFF2-40B4-BE49-F238E27FC236}">
                <a16:creationId xmlns:a16="http://schemas.microsoft.com/office/drawing/2014/main" id="{1C785A00-9505-449A-AC52-BA78419B813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78" y="3657550"/>
            <a:ext cx="692498" cy="692498"/>
          </a:xfrm>
          <a:prstGeom prst="rect">
            <a:avLst/>
          </a:prstGeom>
        </p:spPr>
      </p:pic>
      <p:pic>
        <p:nvPicPr>
          <p:cNvPr id="40" name="Afbeelding 39" descr="Afbeelding met persoon, person, kostuum, poseren&#10;&#10;Automatisch gegenereerde beschrijving">
            <a:extLst>
              <a:ext uri="{FF2B5EF4-FFF2-40B4-BE49-F238E27FC236}">
                <a16:creationId xmlns:a16="http://schemas.microsoft.com/office/drawing/2014/main" id="{E04E3488-C10A-49A1-AA15-0D2FF069A7E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4464" y="1494452"/>
            <a:ext cx="692499" cy="692499"/>
          </a:xfrm>
          <a:prstGeom prst="rect">
            <a:avLst/>
          </a:prstGeom>
        </p:spPr>
      </p:pic>
      <p:pic>
        <p:nvPicPr>
          <p:cNvPr id="41" name="Afbeelding 40" descr="Afbeelding met persoon, poseren&#10;&#10;Automatisch gegenereerde beschrijving">
            <a:extLst>
              <a:ext uri="{FF2B5EF4-FFF2-40B4-BE49-F238E27FC236}">
                <a16:creationId xmlns:a16="http://schemas.microsoft.com/office/drawing/2014/main" id="{26698E86-0863-4381-93C2-0CE1D14A758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408" y="2570995"/>
            <a:ext cx="692499" cy="692499"/>
          </a:xfrm>
          <a:prstGeom prst="rect">
            <a:avLst/>
          </a:prstGeom>
        </p:spPr>
      </p:pic>
      <p:pic>
        <p:nvPicPr>
          <p:cNvPr id="42" name="Afbeelding 41" descr="Afbeelding met persoon, person, kostuum, kleding&#10;&#10;Automatisch gegenereerde beschrijving">
            <a:extLst>
              <a:ext uri="{FF2B5EF4-FFF2-40B4-BE49-F238E27FC236}">
                <a16:creationId xmlns:a16="http://schemas.microsoft.com/office/drawing/2014/main" id="{F20737B1-FC09-413E-8CB4-54662081EEE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669" y="2570994"/>
            <a:ext cx="692499" cy="692499"/>
          </a:xfrm>
          <a:prstGeom prst="rect">
            <a:avLst/>
          </a:prstGeom>
        </p:spPr>
      </p:pic>
      <p:pic>
        <p:nvPicPr>
          <p:cNvPr id="43" name="Afbeelding 42" descr="Afbeelding met persoon, poseren&#10;&#10;Automatisch gegenereerde beschrijving">
            <a:extLst>
              <a:ext uri="{FF2B5EF4-FFF2-40B4-BE49-F238E27FC236}">
                <a16:creationId xmlns:a16="http://schemas.microsoft.com/office/drawing/2014/main" id="{327CA206-0F7C-495A-8072-289D2954659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669" y="3657549"/>
            <a:ext cx="692499" cy="692499"/>
          </a:xfrm>
          <a:prstGeom prst="rect">
            <a:avLst/>
          </a:prstGeom>
        </p:spPr>
      </p:pic>
      <p:pic>
        <p:nvPicPr>
          <p:cNvPr id="44" name="Afbeelding 43" descr="Afbeelding met persoon, person, kostuum, dragen&#10;&#10;Automatisch gegenereerde beschrijving">
            <a:extLst>
              <a:ext uri="{FF2B5EF4-FFF2-40B4-BE49-F238E27FC236}">
                <a16:creationId xmlns:a16="http://schemas.microsoft.com/office/drawing/2014/main" id="{6144F4B2-8896-4CC2-9680-08449152C87B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407" y="3657550"/>
            <a:ext cx="692499" cy="692499"/>
          </a:xfrm>
          <a:prstGeom prst="rect">
            <a:avLst/>
          </a:prstGeom>
        </p:spPr>
      </p:pic>
      <p:pic>
        <p:nvPicPr>
          <p:cNvPr id="45" name="Afbeelding 44" descr="Afbeelding met persoon, person, stropdas, kostuum&#10;&#10;Automatisch gegenereerde beschrijving">
            <a:extLst>
              <a:ext uri="{FF2B5EF4-FFF2-40B4-BE49-F238E27FC236}">
                <a16:creationId xmlns:a16="http://schemas.microsoft.com/office/drawing/2014/main" id="{4D5AA808-F050-40E3-ADA7-B625DC281BB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622" y="1484441"/>
            <a:ext cx="692497" cy="692497"/>
          </a:xfrm>
          <a:prstGeom prst="rect">
            <a:avLst/>
          </a:prstGeom>
        </p:spPr>
      </p:pic>
      <p:sp>
        <p:nvSpPr>
          <p:cNvPr id="46" name="Tekstvak 45">
            <a:extLst>
              <a:ext uri="{FF2B5EF4-FFF2-40B4-BE49-F238E27FC236}">
                <a16:creationId xmlns:a16="http://schemas.microsoft.com/office/drawing/2014/main" id="{3C3C35E5-F389-4E4A-9102-526953AE15DD}"/>
              </a:ext>
            </a:extLst>
          </p:cNvPr>
          <p:cNvSpPr txBox="1"/>
          <p:nvPr/>
        </p:nvSpPr>
        <p:spPr>
          <a:xfrm>
            <a:off x="1362861" y="2462653"/>
            <a:ext cx="154942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Aukje de Vries</a:t>
            </a:r>
          </a:p>
          <a:p>
            <a:r>
              <a:rPr lang="nl-NL" sz="1300" dirty="0">
                <a:latin typeface="Avenir Next LT Pro" panose="020B0504020202020204" pitchFamily="34" charset="0"/>
              </a:rPr>
              <a:t>Toeslagen en Douane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C5A9257A-0BEB-4146-97A1-59085AD0D644}"/>
              </a:ext>
            </a:extLst>
          </p:cNvPr>
          <p:cNvSpPr txBox="1"/>
          <p:nvPr/>
        </p:nvSpPr>
        <p:spPr>
          <a:xfrm>
            <a:off x="1372677" y="3514418"/>
            <a:ext cx="154942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Christophe van der Maat</a:t>
            </a:r>
          </a:p>
          <a:p>
            <a:r>
              <a:rPr lang="nl-NL" sz="1300" dirty="0">
                <a:latin typeface="Avenir Next LT Pro" panose="020B0504020202020204" pitchFamily="34" charset="0"/>
              </a:rPr>
              <a:t>Defensie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18D2D7C2-CC1C-4AC5-BC73-81785F80A57B}"/>
              </a:ext>
            </a:extLst>
          </p:cNvPr>
          <p:cNvSpPr txBox="1"/>
          <p:nvPr/>
        </p:nvSpPr>
        <p:spPr>
          <a:xfrm>
            <a:off x="3859091" y="2446357"/>
            <a:ext cx="15494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kern="1200" dirty="0" err="1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Gunay</a:t>
            </a:r>
            <a:r>
              <a:rPr lang="nl-NL" sz="1300" b="1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 Uslu</a:t>
            </a:r>
          </a:p>
          <a:p>
            <a:r>
              <a:rPr lang="nl-NL" sz="1300" dirty="0">
                <a:latin typeface="Avenir Next LT Pro" panose="020B0504020202020204" pitchFamily="34" charset="0"/>
              </a:rPr>
              <a:t>Cultuur en Media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0B4BB4FC-3EFA-4CE7-9BEB-5C45E440581F}"/>
              </a:ext>
            </a:extLst>
          </p:cNvPr>
          <p:cNvSpPr txBox="1"/>
          <p:nvPr/>
        </p:nvSpPr>
        <p:spPr>
          <a:xfrm>
            <a:off x="3859090" y="3550013"/>
            <a:ext cx="15494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Hans Vijlbrief</a:t>
            </a:r>
          </a:p>
          <a:p>
            <a:r>
              <a:rPr lang="nl-NL" sz="1300" dirty="0">
                <a:latin typeface="Avenir Next LT Pro" panose="020B0504020202020204" pitchFamily="34" charset="0"/>
              </a:rPr>
              <a:t>Mijnbouw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3193B58A-FBF3-4B12-AF56-B31A436E7A6E}"/>
              </a:ext>
            </a:extLst>
          </p:cNvPr>
          <p:cNvSpPr txBox="1"/>
          <p:nvPr/>
        </p:nvSpPr>
        <p:spPr>
          <a:xfrm>
            <a:off x="6301130" y="1407781"/>
            <a:ext cx="1549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Maarten van Ooijen</a:t>
            </a:r>
          </a:p>
          <a:p>
            <a:r>
              <a:rPr lang="nl-NL" sz="1300" dirty="0">
                <a:latin typeface="Avenir Next LT Pro" panose="020B0504020202020204" pitchFamily="34" charset="0"/>
              </a:rPr>
              <a:t>Volksgezondheid, Welzijn en Sport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D524C3CF-6384-40CD-BB86-06EA5619E410}"/>
              </a:ext>
            </a:extLst>
          </p:cNvPr>
          <p:cNvSpPr txBox="1"/>
          <p:nvPr/>
        </p:nvSpPr>
        <p:spPr>
          <a:xfrm>
            <a:off x="6301130" y="2492524"/>
            <a:ext cx="154942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Marnix van Rij</a:t>
            </a:r>
          </a:p>
          <a:p>
            <a:r>
              <a:rPr lang="nl-NL" sz="1300" dirty="0">
                <a:latin typeface="Avenir Next LT Pro" panose="020B0504020202020204" pitchFamily="34" charset="0"/>
              </a:rPr>
              <a:t>Fiscaliteit en Belastingdienst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5D046FDA-98D2-4EB7-B5AF-312ECB7F56DC}"/>
              </a:ext>
            </a:extLst>
          </p:cNvPr>
          <p:cNvSpPr txBox="1"/>
          <p:nvPr/>
        </p:nvSpPr>
        <p:spPr>
          <a:xfrm>
            <a:off x="6286405" y="3514417"/>
            <a:ext cx="154942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b="1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t>Vivianne Heijnen</a:t>
            </a:r>
          </a:p>
          <a:p>
            <a:r>
              <a:rPr lang="nl-NL" sz="1300" dirty="0">
                <a:latin typeface="Avenir Next LT Pro" panose="020B0504020202020204" pitchFamily="34" charset="0"/>
              </a:rPr>
              <a:t>Infrastructuur en Waterstaat</a:t>
            </a:r>
          </a:p>
        </p:txBody>
      </p:sp>
    </p:spTree>
    <p:extLst>
      <p:ext uri="{BB962C8B-B14F-4D97-AF65-F5344CB8AC3E}">
        <p14:creationId xmlns:p14="http://schemas.microsoft.com/office/powerpoint/2010/main" val="1134034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lkBlauw">
            <a:extLst>
              <a:ext uri="{FF2B5EF4-FFF2-40B4-BE49-F238E27FC236}">
                <a16:creationId xmlns:a16="http://schemas.microsoft.com/office/drawing/2014/main" id="{D0040A36-49DC-451C-9F94-C8BB23175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48281" y="-284205"/>
            <a:ext cx="12492681" cy="1338305"/>
          </a:xfrm>
          <a:prstGeom prst="rect">
            <a:avLst/>
          </a:prstGeom>
        </p:spPr>
      </p:pic>
      <p:pic>
        <p:nvPicPr>
          <p:cNvPr id="2" name="TrendingLogo">
            <a:extLst>
              <a:ext uri="{FF2B5EF4-FFF2-40B4-BE49-F238E27FC236}">
                <a16:creationId xmlns:a16="http://schemas.microsoft.com/office/drawing/2014/main" id="{63B24844-F384-4534-A762-FF00B46B2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1916" y="212725"/>
            <a:ext cx="533400" cy="62865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0347FE9-4D77-4B05-97AA-2C91B4B906C4}"/>
              </a:ext>
            </a:extLst>
          </p:cNvPr>
          <p:cNvSpPr txBox="1"/>
          <p:nvPr/>
        </p:nvSpPr>
        <p:spPr>
          <a:xfrm>
            <a:off x="516509" y="69476"/>
            <a:ext cx="1078540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Avenir Next LT Pro" panose="020B0504020202020204" pitchFamily="34" charset="0"/>
              </a:rPr>
              <a:t>De </a:t>
            </a:r>
            <a:r>
              <a:rPr lang="en-US" sz="35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schrijfopdracht</a:t>
            </a:r>
            <a:endParaRPr lang="nl-NL" sz="35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F000A5F-832D-4551-B52B-543D0934B9B3}"/>
              </a:ext>
            </a:extLst>
          </p:cNvPr>
          <p:cNvSpPr txBox="1"/>
          <p:nvPr/>
        </p:nvSpPr>
        <p:spPr>
          <a:xfrm>
            <a:off x="665319" y="1550021"/>
            <a:ext cx="1050052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>
                <a:latin typeface="Avenir Next LT Pro" panose="020B0504020202020204" pitchFamily="34" charset="0"/>
              </a:rPr>
              <a:t>Wat wil jij onder de aandacht brengen bij het nieuwe kabinet?</a:t>
            </a:r>
          </a:p>
          <a:p>
            <a:endParaRPr lang="nl-NL" sz="3200" dirty="0">
              <a:latin typeface="Avenir Next LT Pro" panose="020B05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Schrijf een brief aan de minister of staatssecretaris.</a:t>
            </a:r>
          </a:p>
          <a:p>
            <a:endParaRPr lang="nl-NL" sz="2400" dirty="0">
              <a:latin typeface="Avenir LT Std 45 Book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0831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lkBlauw">
            <a:extLst>
              <a:ext uri="{FF2B5EF4-FFF2-40B4-BE49-F238E27FC236}">
                <a16:creationId xmlns:a16="http://schemas.microsoft.com/office/drawing/2014/main" id="{D0040A36-49DC-451C-9F94-C8BB23175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48281" y="-284205"/>
            <a:ext cx="12492681" cy="1338305"/>
          </a:xfrm>
          <a:prstGeom prst="rect">
            <a:avLst/>
          </a:prstGeom>
        </p:spPr>
      </p:pic>
      <p:pic>
        <p:nvPicPr>
          <p:cNvPr id="2" name="TrendingLogo">
            <a:extLst>
              <a:ext uri="{FF2B5EF4-FFF2-40B4-BE49-F238E27FC236}">
                <a16:creationId xmlns:a16="http://schemas.microsoft.com/office/drawing/2014/main" id="{63B24844-F384-4534-A762-FF00B46B2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1916" y="212725"/>
            <a:ext cx="533400" cy="62865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0347FE9-4D77-4B05-97AA-2C91B4B906C4}"/>
              </a:ext>
            </a:extLst>
          </p:cNvPr>
          <p:cNvSpPr txBox="1"/>
          <p:nvPr/>
        </p:nvSpPr>
        <p:spPr>
          <a:xfrm>
            <a:off x="516509" y="69476"/>
            <a:ext cx="1078540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500" dirty="0">
                <a:solidFill>
                  <a:schemeClr val="bg1"/>
                </a:solidFill>
                <a:latin typeface="Avenir Next LT Pro" panose="020B0504020202020204" pitchFamily="34" charset="0"/>
              </a:rPr>
              <a:t>Onderwerpen bedenken</a:t>
            </a:r>
          </a:p>
        </p:txBody>
      </p:sp>
      <p:graphicFrame>
        <p:nvGraphicFramePr>
          <p:cNvPr id="3" name="Tabel 5">
            <a:extLst>
              <a:ext uri="{FF2B5EF4-FFF2-40B4-BE49-F238E27FC236}">
                <a16:creationId xmlns:a16="http://schemas.microsoft.com/office/drawing/2014/main" id="{733EA74B-FA43-44D2-8C6F-59EEB59E4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541717"/>
              </p:ext>
            </p:extLst>
          </p:nvPr>
        </p:nvGraphicFramePr>
        <p:xfrm>
          <a:off x="802640" y="1407780"/>
          <a:ext cx="10617201" cy="4444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9067">
                  <a:extLst>
                    <a:ext uri="{9D8B030D-6E8A-4147-A177-3AD203B41FA5}">
                      <a16:colId xmlns:a16="http://schemas.microsoft.com/office/drawing/2014/main" val="4238672040"/>
                    </a:ext>
                  </a:extLst>
                </a:gridCol>
                <a:gridCol w="3539067">
                  <a:extLst>
                    <a:ext uri="{9D8B030D-6E8A-4147-A177-3AD203B41FA5}">
                      <a16:colId xmlns:a16="http://schemas.microsoft.com/office/drawing/2014/main" val="2716361587"/>
                    </a:ext>
                  </a:extLst>
                </a:gridCol>
                <a:gridCol w="3539067">
                  <a:extLst>
                    <a:ext uri="{9D8B030D-6E8A-4147-A177-3AD203B41FA5}">
                      <a16:colId xmlns:a16="http://schemas.microsoft.com/office/drawing/2014/main" val="1988375933"/>
                    </a:ext>
                  </a:extLst>
                </a:gridCol>
              </a:tblGrid>
              <a:tr h="634911"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armoede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877233"/>
                  </a:ext>
                </a:extLst>
              </a:tr>
              <a:tr h="634911"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stress onder jongeren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335132"/>
                  </a:ext>
                </a:extLst>
              </a:tr>
              <a:tr h="634911"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</a:rPr>
                        <a:t>gevolgen lockdown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014902"/>
                  </a:ext>
                </a:extLst>
              </a:tr>
              <a:tr h="634911">
                <a:tc>
                  <a:txBody>
                    <a:bodyPr/>
                    <a:lstStyle/>
                    <a:p>
                      <a:pPr algn="ctr"/>
                      <a:endParaRPr lang="nl-NL" b="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122316"/>
                  </a:ext>
                </a:extLst>
              </a:tr>
              <a:tr h="634911">
                <a:tc>
                  <a:txBody>
                    <a:bodyPr/>
                    <a:lstStyle/>
                    <a:p>
                      <a:pPr algn="ctr"/>
                      <a:endParaRPr lang="nl-NL" b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281043"/>
                  </a:ext>
                </a:extLst>
              </a:tr>
              <a:tr h="634911">
                <a:tc>
                  <a:txBody>
                    <a:bodyPr/>
                    <a:lstStyle/>
                    <a:p>
                      <a:pPr algn="ctr"/>
                      <a:endParaRPr lang="nl-NL" b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453583"/>
                  </a:ext>
                </a:extLst>
              </a:tr>
              <a:tr h="634911">
                <a:tc>
                  <a:txBody>
                    <a:bodyPr/>
                    <a:lstStyle/>
                    <a:p>
                      <a:pPr algn="ctr"/>
                      <a:endParaRPr lang="nl-NL" b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149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9164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rend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 w="952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Trending" id="{09A5F8DA-F754-488A-BD90-E373FC65ECF5}" vid="{EE2A6CDA-7421-48BD-AE73-259C8BE21CA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Trending</Template>
  <TotalTime>2358</TotalTime>
  <Words>732</Words>
  <Application>Microsoft Macintosh PowerPoint</Application>
  <PresentationFormat>Breedbeeld</PresentationFormat>
  <Paragraphs>426</Paragraphs>
  <Slides>13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Avenir LT Std 45 Book</vt:lpstr>
      <vt:lpstr>Avenir Next LT Pro</vt:lpstr>
      <vt:lpstr>Calibri</vt:lpstr>
      <vt:lpstr>Calibri Light</vt:lpstr>
      <vt:lpstr>Trending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Jasper Onderdelinden</dc:creator>
  <cp:lastModifiedBy>Ruud van den Belt</cp:lastModifiedBy>
  <cp:revision>106</cp:revision>
  <dcterms:created xsi:type="dcterms:W3CDTF">2020-12-03T07:27:05Z</dcterms:created>
  <dcterms:modified xsi:type="dcterms:W3CDTF">2022-01-17T14:53:48Z</dcterms:modified>
</cp:coreProperties>
</file>