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63"/>
  </p:notesMasterIdLst>
  <p:handoutMasterIdLst>
    <p:handoutMasterId r:id="rId64"/>
  </p:handoutMasterIdLst>
  <p:sldIdLst>
    <p:sldId id="256" r:id="rId5"/>
    <p:sldId id="263" r:id="rId6"/>
    <p:sldId id="325" r:id="rId7"/>
    <p:sldId id="258" r:id="rId8"/>
    <p:sldId id="261" r:id="rId9"/>
    <p:sldId id="260" r:id="rId10"/>
    <p:sldId id="284" r:id="rId11"/>
    <p:sldId id="329" r:id="rId12"/>
    <p:sldId id="262" r:id="rId13"/>
    <p:sldId id="259" r:id="rId14"/>
    <p:sldId id="271" r:id="rId15"/>
    <p:sldId id="270" r:id="rId16"/>
    <p:sldId id="269" r:id="rId17"/>
    <p:sldId id="267" r:id="rId18"/>
    <p:sldId id="272" r:id="rId19"/>
    <p:sldId id="276" r:id="rId20"/>
    <p:sldId id="275" r:id="rId21"/>
    <p:sldId id="274" r:id="rId22"/>
    <p:sldId id="273" r:id="rId23"/>
    <p:sldId id="277" r:id="rId24"/>
    <p:sldId id="278" r:id="rId25"/>
    <p:sldId id="279" r:id="rId26"/>
    <p:sldId id="280" r:id="rId27"/>
    <p:sldId id="282" r:id="rId28"/>
    <p:sldId id="281" r:id="rId29"/>
    <p:sldId id="283" r:id="rId30"/>
    <p:sldId id="324" r:id="rId31"/>
    <p:sldId id="285" r:id="rId32"/>
    <p:sldId id="328" r:id="rId33"/>
    <p:sldId id="311" r:id="rId34"/>
    <p:sldId id="296" r:id="rId35"/>
    <p:sldId id="298" r:id="rId36"/>
    <p:sldId id="297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7" r:id="rId45"/>
    <p:sldId id="330" r:id="rId46"/>
    <p:sldId id="288" r:id="rId47"/>
    <p:sldId id="312" r:id="rId48"/>
    <p:sldId id="313" r:id="rId49"/>
    <p:sldId id="314" r:id="rId50"/>
    <p:sldId id="315" r:id="rId51"/>
    <p:sldId id="331" r:id="rId52"/>
    <p:sldId id="308" r:id="rId53"/>
    <p:sldId id="332" r:id="rId54"/>
    <p:sldId id="319" r:id="rId55"/>
    <p:sldId id="327" r:id="rId56"/>
    <p:sldId id="309" r:id="rId57"/>
    <p:sldId id="320" r:id="rId58"/>
    <p:sldId id="321" r:id="rId59"/>
    <p:sldId id="310" r:id="rId60"/>
    <p:sldId id="322" r:id="rId61"/>
    <p:sldId id="323" r:id="rId6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7331A43-F0A7-A0A2-A8D8-D2B9A14042C9}" name="Marlies Peeters" initials="MP" userId="S::MarliesPeeters@Uitgeverij-Deviant.NL::68f54062-becd-4180-8939-497831f65533" providerId="AD"/>
  <p188:author id="{AF837B57-8B82-9A73-302A-A13B36EF50D6}" name="Anke Taube" initials="AT" userId="S::anketaube@Uitgeverij-Deviant.NL::d08310e0-7aed-47a5-b212-040526fce212" providerId="AD"/>
  <p188:author id="{A17947C9-0D7B-D5D2-8BA8-08F41A4EE5CA}" name="Daphne Kievit" initials="DK" userId="S::DaphneKievit@Uitgeverij-Deviant.NL::0a1c1766-3358-4414-a99e-137991d5a2f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1E6"/>
    <a:srgbClr val="000000"/>
    <a:srgbClr val="FABA62"/>
    <a:srgbClr val="F6F4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2856EF-0D2B-42E6-953A-762AA7B5E5BC}" v="19" dt="2023-05-04T09:43:02.1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221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handoutMaster" Target="handoutMasters/handoutMaster1.xml"/><Relationship Id="rId69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lies Peeters" userId="68f54062-becd-4180-8939-497831f65533" providerId="ADAL" clId="{452856EF-0D2B-42E6-953A-762AA7B5E5BC}"/>
    <pc:docChg chg="modSld">
      <pc:chgData name="Marlies Peeters" userId="68f54062-becd-4180-8939-497831f65533" providerId="ADAL" clId="{452856EF-0D2B-42E6-953A-762AA7B5E5BC}" dt="2023-05-04T09:43:02.185" v="18"/>
      <pc:docMkLst>
        <pc:docMk/>
      </pc:docMkLst>
      <pc:sldChg chg="modAnim">
        <pc:chgData name="Marlies Peeters" userId="68f54062-becd-4180-8939-497831f65533" providerId="ADAL" clId="{452856EF-0D2B-42E6-953A-762AA7B5E5BC}" dt="2023-05-04T07:39:32.665" v="12"/>
        <pc:sldMkLst>
          <pc:docMk/>
          <pc:sldMk cId="3615586766" sldId="261"/>
        </pc:sldMkLst>
      </pc:sldChg>
      <pc:sldChg chg="modAnim">
        <pc:chgData name="Marlies Peeters" userId="68f54062-becd-4180-8939-497831f65533" providerId="ADAL" clId="{452856EF-0D2B-42E6-953A-762AA7B5E5BC}" dt="2023-05-04T09:43:02.185" v="18"/>
        <pc:sldMkLst>
          <pc:docMk/>
          <pc:sldMk cId="610154772" sldId="271"/>
        </pc:sldMkLst>
      </pc:sldChg>
      <pc:sldChg chg="modAnim">
        <pc:chgData name="Marlies Peeters" userId="68f54062-becd-4180-8939-497831f65533" providerId="ADAL" clId="{452856EF-0D2B-42E6-953A-762AA7B5E5BC}" dt="2023-05-04T07:53:13.686" v="17"/>
        <pc:sldMkLst>
          <pc:docMk/>
          <pc:sldMk cId="3029870138" sldId="310"/>
        </pc:sldMkLst>
      </pc:sldChg>
      <pc:sldChg chg="modAnim">
        <pc:chgData name="Marlies Peeters" userId="68f54062-becd-4180-8939-497831f65533" providerId="ADAL" clId="{452856EF-0D2B-42E6-953A-762AA7B5E5BC}" dt="2023-05-04T07:49:10.382" v="16"/>
        <pc:sldMkLst>
          <pc:docMk/>
          <pc:sldMk cId="4227433975" sldId="32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F027F781-FC29-F8B0-44F7-E4E391A033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2C89F20-4950-CF2E-9753-B999F69298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B6AE6-AFE5-4EC9-93CA-590D316D4538}" type="datetimeFigureOut">
              <a:rPr lang="nl-NL" smtClean="0"/>
              <a:t>4-5-2023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20890B8-EEAC-FDFE-9698-2ADE1924CA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3D8C3C3-8ECD-3BC0-9B6F-11D17F90D2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6DE150-6284-4B96-B4AB-41CA5051851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26378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F08E7C-55EF-40D4-B157-90ABCF6E248E}" type="datetimeFigureOut">
              <a:rPr lang="nl-NL" smtClean="0"/>
              <a:t>4-5-2023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A85D47-526E-4002-8B70-8235A3C230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9124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>
                <a:effectLst/>
                <a:latin typeface="Segoe UI" panose="020B0502040204020203" pitchFamily="34" charset="0"/>
              </a:rPr>
              <a:t>Lukt het niet om het filmpje in de dia af te spelen? Je kunt het filmpje ook hier vinden: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>
                <a:effectLst/>
                <a:latin typeface="Segoe UI" panose="020B0502040204020203" pitchFamily="34" charset="0"/>
              </a:rPr>
              <a:t>https://vimeo.com/819108546/036de6c4f2?embedded=true&amp;source=vimeo_logo&amp;owner=73667526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>
                <a:effectLst/>
                <a:latin typeface="Segoe UI" panose="020B0502040204020203" pitchFamily="34" charset="0"/>
              </a:rPr>
              <a:t> </a:t>
            </a:r>
            <a:endParaRPr lang="nl-NL" sz="1800">
              <a:effectLst/>
              <a:latin typeface="Arial" panose="020B0604020202020204" pitchFamily="34" charset="0"/>
            </a:endParaRP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5D47-526E-4002-8B70-8235A3C230C4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2178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5D47-526E-4002-8B70-8235A3C230C4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8816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5D47-526E-4002-8B70-8235A3C230C4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4978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5D47-526E-4002-8B70-8235A3C230C4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56083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5D47-526E-4002-8B70-8235A3C230C4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2704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5D47-526E-4002-8B70-8235A3C230C4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72153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5D47-526E-4002-8B70-8235A3C230C4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88976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5D47-526E-4002-8B70-8235A3C230C4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72085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5D47-526E-4002-8B70-8235A3C230C4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7169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5D47-526E-4002-8B70-8235A3C230C4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50575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5D47-526E-4002-8B70-8235A3C230C4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6831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5D47-526E-4002-8B70-8235A3C230C4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2809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5D47-526E-4002-8B70-8235A3C230C4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22334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5D47-526E-4002-8B70-8235A3C230C4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92815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5D47-526E-4002-8B70-8235A3C230C4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49754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5D47-526E-4002-8B70-8235A3C230C4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40870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5D47-526E-4002-8B70-8235A3C230C4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71797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5D47-526E-4002-8B70-8235A3C230C4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59002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5D47-526E-4002-8B70-8235A3C230C4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51854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5D47-526E-4002-8B70-8235A3C230C4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48277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5D47-526E-4002-8B70-8235A3C230C4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66604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5D47-526E-4002-8B70-8235A3C230C4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2398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opdracht 2 bekijken je leerlingen welke eigenschappen rondom het silhouet karaktereigenschappen zijn.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5D47-526E-4002-8B70-8235A3C230C4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98692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5D47-526E-4002-8B70-8235A3C230C4}" type="slidenum">
              <a:rPr lang="nl-NL" smtClean="0"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56906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5D47-526E-4002-8B70-8235A3C230C4}" type="slidenum">
              <a:rPr lang="nl-NL" smtClean="0"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92210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5D47-526E-4002-8B70-8235A3C230C4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13526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5D47-526E-4002-8B70-8235A3C230C4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69373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5D47-526E-4002-8B70-8235A3C230C4}" type="slidenum">
              <a:rPr lang="nl-NL" smtClean="0"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57905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5D47-526E-4002-8B70-8235A3C230C4}" type="slidenum">
              <a:rPr lang="nl-NL" smtClean="0"/>
              <a:t>49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85587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5D47-526E-4002-8B70-8235A3C230C4}" type="slidenum">
              <a:rPr lang="nl-NL" smtClean="0"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25139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5D47-526E-4002-8B70-8235A3C230C4}" type="slidenum">
              <a:rPr lang="nl-NL" smtClean="0"/>
              <a:t>52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18332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5D47-526E-4002-8B70-8235A3C230C4}" type="slidenum">
              <a:rPr lang="nl-NL" smtClean="0"/>
              <a:t>55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00577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5D47-526E-4002-8B70-8235A3C230C4}" type="slidenum">
              <a:rPr lang="nl-NL" smtClean="0"/>
              <a:t>57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4823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5D47-526E-4002-8B70-8235A3C230C4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22154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5D47-526E-4002-8B70-8235A3C230C4}" type="slidenum">
              <a:rPr lang="nl-NL" smtClean="0"/>
              <a:t>58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4497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5D47-526E-4002-8B70-8235A3C230C4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7665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5D47-526E-4002-8B70-8235A3C230C4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2070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5D47-526E-4002-8B70-8235A3C230C4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1125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5D47-526E-4002-8B70-8235A3C230C4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6494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5D47-526E-4002-8B70-8235A3C230C4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0461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a-overz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09B881B9-15CC-AFED-F6D4-AEB81869602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6001" y="3429000"/>
            <a:ext cx="5040000" cy="2880000"/>
          </a:xfrm>
        </p:spPr>
        <p:txBody>
          <a:bodyPr anchor="b">
            <a:normAutofit/>
          </a:bodyPr>
          <a:lstStyle>
            <a:lvl1pPr marL="0" indent="0" algn="l">
              <a:buNone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tabLst>
                <a:tab pos="180340" algn="l"/>
                <a:tab pos="540385" algn="l"/>
              </a:tabLst>
            </a:pPr>
            <a:r>
              <a:rPr lang="nl-NL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Startles</a:t>
            </a:r>
            <a:endParaRPr lang="nl-NL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180340" algn="l"/>
                <a:tab pos="540385" algn="l"/>
              </a:tabLst>
            </a:pPr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1		Wat zijn jouw eigenschappen?</a:t>
            </a:r>
          </a:p>
          <a:p>
            <a:pPr>
              <a:tabLst>
                <a:tab pos="180340" algn="l"/>
                <a:tab pos="540385" algn="l"/>
              </a:tabLst>
            </a:pPr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2		Wat vind je belangrijk?</a:t>
            </a:r>
          </a:p>
          <a:p>
            <a:pPr>
              <a:tabLst>
                <a:tab pos="180340" algn="l"/>
                <a:tab pos="540385" algn="l"/>
              </a:tabLst>
            </a:pPr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3		Wat zijn jouw gewoontes?</a:t>
            </a:r>
          </a:p>
          <a:p>
            <a:pPr>
              <a:tabLst>
                <a:tab pos="180340" algn="l"/>
                <a:tab pos="540385" algn="l"/>
              </a:tabLst>
            </a:pPr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4		Wanneer kun je jezelf zijn?</a:t>
            </a:r>
          </a:p>
          <a:p>
            <a:pPr>
              <a:tabLst>
                <a:tab pos="180340" algn="l"/>
                <a:tab pos="540385" algn="l"/>
              </a:tabLst>
            </a:pPr>
            <a:r>
              <a:rPr lang="nl-NL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Terugkijkles</a:t>
            </a:r>
            <a:endParaRPr lang="nl-NL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180340" algn="l"/>
                <a:tab pos="540385" algn="l"/>
              </a:tabLst>
            </a:pPr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Keuzeopdrachten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2BA1587-FD84-8425-BE4B-098509A7D9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0000" y="-53250"/>
            <a:ext cx="5181600" cy="276225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FA2C079-DF2B-E081-28E7-FB1625851F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00" y="0"/>
            <a:ext cx="96977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050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roductie of uitleg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FCC39D-C43A-E5D1-5AE3-79856B4C17CD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 marL="361950" indent="-361950">
              <a:defRPr sz="2400"/>
            </a:lvl2pPr>
            <a:lvl3pPr marL="715963" indent="-354013">
              <a:buFont typeface="Arial" panose="020B0604020202020204" pitchFamily="34" charset="0"/>
              <a:buChar char="•"/>
              <a:defRPr sz="2400"/>
            </a:lvl3pPr>
          </a:lstStyle>
          <a:p>
            <a:pPr lvl="0"/>
            <a:r>
              <a:rPr lang="nl-NL"/>
              <a:t>Broodtekst</a:t>
            </a:r>
          </a:p>
          <a:p>
            <a:pPr lvl="1"/>
            <a:r>
              <a:rPr lang="nl-NL"/>
              <a:t>Opsomming niveau 1</a:t>
            </a:r>
          </a:p>
          <a:p>
            <a:pPr lvl="2"/>
            <a:r>
              <a:rPr lang="nl-NL"/>
              <a:t>Opsomming niveau 2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24419B-210A-34C7-18F0-C3932E2FDE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 b="1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Les X		Naam van les</a:t>
            </a:r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5057FF66-20EF-B242-C79B-F105A1E65E46}"/>
              </a:ext>
            </a:extLst>
          </p:cNvPr>
          <p:cNvSpPr txBox="1">
            <a:spLocks/>
          </p:cNvSpPr>
          <p:nvPr userDrawn="1"/>
        </p:nvSpPr>
        <p:spPr>
          <a:xfrm>
            <a:off x="5520000" y="6282350"/>
            <a:ext cx="4262535" cy="30355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b="1"/>
              <a:t>Thema 1 </a:t>
            </a:r>
            <a:r>
              <a:rPr lang="nl-NL"/>
              <a:t>Je identiteit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0362890-B075-FBA3-F569-9094C1270B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39782" y="6290437"/>
            <a:ext cx="796218" cy="28738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7AC61A0-1231-545D-7555-74A59DF170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6000" cy="161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2115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itlegkader met instruc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4">
            <a:extLst>
              <a:ext uri="{FF2B5EF4-FFF2-40B4-BE49-F238E27FC236}">
                <a16:creationId xmlns:a16="http://schemas.microsoft.com/office/drawing/2014/main" id="{5868BAC3-AB74-F58A-AB8D-55846115D9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20000" y="6282350"/>
            <a:ext cx="4262535" cy="30355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b="1"/>
              <a:t>Thema 1 </a:t>
            </a:r>
            <a:r>
              <a:rPr lang="nl-NL"/>
              <a:t>Je identiteit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0764FDF-E59D-F7C0-1D76-A41E231E41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39782" y="6290437"/>
            <a:ext cx="796218" cy="287384"/>
          </a:xfrm>
          <a:prstGeom prst="rect">
            <a:avLst/>
          </a:prstGeom>
        </p:spPr>
      </p:pic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A6A29A60-E2C2-0DFB-F93F-36B85D645076}"/>
              </a:ext>
            </a:extLst>
          </p:cNvPr>
          <p:cNvSpPr/>
          <p:nvPr userDrawn="1"/>
        </p:nvSpPr>
        <p:spPr>
          <a:xfrm>
            <a:off x="107947" y="131450"/>
            <a:ext cx="1438050" cy="1417653"/>
          </a:xfrm>
          <a:custGeom>
            <a:avLst/>
            <a:gdLst>
              <a:gd name="connsiteX0" fmla="*/ 0 w 1216324"/>
              <a:gd name="connsiteY0" fmla="*/ 388188 h 1199071"/>
              <a:gd name="connsiteX1" fmla="*/ 327804 w 1216324"/>
              <a:gd name="connsiteY1" fmla="*/ 1199071 h 1199071"/>
              <a:gd name="connsiteX2" fmla="*/ 1216324 w 1216324"/>
              <a:gd name="connsiteY2" fmla="*/ 0 h 1199071"/>
              <a:gd name="connsiteX3" fmla="*/ 0 w 1216324"/>
              <a:gd name="connsiteY3" fmla="*/ 388188 h 1199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6324" h="1199071">
                <a:moveTo>
                  <a:pt x="0" y="388188"/>
                </a:moveTo>
                <a:lnTo>
                  <a:pt x="327804" y="1199071"/>
                </a:lnTo>
                <a:lnTo>
                  <a:pt x="1216324" y="0"/>
                </a:lnTo>
                <a:lnTo>
                  <a:pt x="0" y="388188"/>
                </a:lnTo>
                <a:close/>
              </a:path>
            </a:pathLst>
          </a:custGeom>
          <a:solidFill>
            <a:srgbClr val="FAB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49BEF23F-E878-BE74-1B93-EE84988B5A2E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1056000" y="1653856"/>
            <a:ext cx="10080000" cy="4351338"/>
          </a:xfrm>
        </p:spPr>
        <p:txBody>
          <a:bodyPr/>
          <a:lstStyle>
            <a:lvl1pPr>
              <a:defRPr/>
            </a:lvl1pPr>
            <a:lvl2pPr marL="361950" indent="-361950">
              <a:defRPr sz="2400"/>
            </a:lvl2pPr>
            <a:lvl3pPr marL="715963" indent="-354013">
              <a:buFont typeface="Arial" panose="020B0604020202020204" pitchFamily="34" charset="0"/>
              <a:buChar char="•"/>
              <a:defRPr sz="2400"/>
            </a:lvl3pPr>
          </a:lstStyle>
          <a:p>
            <a:pPr lvl="0"/>
            <a:r>
              <a:rPr lang="nl-NL"/>
              <a:t>Broodtekst</a:t>
            </a:r>
          </a:p>
          <a:p>
            <a:pPr lvl="1"/>
            <a:r>
              <a:rPr lang="nl-NL"/>
              <a:t>Opsomming niveau 1</a:t>
            </a:r>
          </a:p>
          <a:p>
            <a:pPr lvl="2"/>
            <a:r>
              <a:rPr lang="nl-NL"/>
              <a:t>Opsomming niveau 2</a:t>
            </a:r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A1C3B398-7EAF-D701-42AE-01B1D1E282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688" y="772998"/>
            <a:ext cx="7070725" cy="747826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Naam van uitlegkader</a:t>
            </a:r>
          </a:p>
        </p:txBody>
      </p:sp>
    </p:spTree>
    <p:extLst>
      <p:ext uri="{BB962C8B-B14F-4D97-AF65-F5344CB8AC3E}">
        <p14:creationId xmlns:p14="http://schemas.microsoft.com/office/powerpoint/2010/main" val="371646338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itlegkader zonder instruc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4">
            <a:extLst>
              <a:ext uri="{FF2B5EF4-FFF2-40B4-BE49-F238E27FC236}">
                <a16:creationId xmlns:a16="http://schemas.microsoft.com/office/drawing/2014/main" id="{5868BAC3-AB74-F58A-AB8D-55846115D9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20000" y="6282350"/>
            <a:ext cx="4262535" cy="30355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b="1"/>
              <a:t>Thema 1 </a:t>
            </a:r>
            <a:r>
              <a:rPr lang="nl-NL"/>
              <a:t>Je identiteit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0764FDF-E59D-F7C0-1D76-A41E231E41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39782" y="6290437"/>
            <a:ext cx="796218" cy="287384"/>
          </a:xfrm>
          <a:prstGeom prst="rect">
            <a:avLst/>
          </a:prstGeom>
        </p:spPr>
      </p:pic>
      <p:sp>
        <p:nvSpPr>
          <p:cNvPr id="14" name="Tijdelijke aanduiding voor tekst 12">
            <a:extLst>
              <a:ext uri="{FF2B5EF4-FFF2-40B4-BE49-F238E27FC236}">
                <a16:creationId xmlns:a16="http://schemas.microsoft.com/office/drawing/2014/main" id="{CEA61C23-BDC7-0D41-27DA-660AB79F1C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01126" y="2969443"/>
            <a:ext cx="7638656" cy="118822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Naam van uitlegkader</a:t>
            </a:r>
          </a:p>
        </p:txBody>
      </p:sp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7DE12605-8245-5F8B-D2CD-8F38A8D1A779}"/>
              </a:ext>
            </a:extLst>
          </p:cNvPr>
          <p:cNvSpPr/>
          <p:nvPr userDrawn="1"/>
        </p:nvSpPr>
        <p:spPr>
          <a:xfrm>
            <a:off x="1682536" y="1923067"/>
            <a:ext cx="1761332" cy="1736349"/>
          </a:xfrm>
          <a:custGeom>
            <a:avLst/>
            <a:gdLst>
              <a:gd name="connsiteX0" fmla="*/ 0 w 1216324"/>
              <a:gd name="connsiteY0" fmla="*/ 388188 h 1199071"/>
              <a:gd name="connsiteX1" fmla="*/ 327804 w 1216324"/>
              <a:gd name="connsiteY1" fmla="*/ 1199071 h 1199071"/>
              <a:gd name="connsiteX2" fmla="*/ 1216324 w 1216324"/>
              <a:gd name="connsiteY2" fmla="*/ 0 h 1199071"/>
              <a:gd name="connsiteX3" fmla="*/ 0 w 1216324"/>
              <a:gd name="connsiteY3" fmla="*/ 388188 h 1199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6324" h="1199071">
                <a:moveTo>
                  <a:pt x="0" y="388188"/>
                </a:moveTo>
                <a:lnTo>
                  <a:pt x="327804" y="1199071"/>
                </a:lnTo>
                <a:lnTo>
                  <a:pt x="1216324" y="0"/>
                </a:lnTo>
                <a:lnTo>
                  <a:pt x="0" y="388188"/>
                </a:lnTo>
                <a:close/>
              </a:path>
            </a:pathLst>
          </a:custGeom>
          <a:solidFill>
            <a:srgbClr val="FAB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555582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dracht met instruc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FCC39D-C43A-E5D1-5AE3-79856B4C17CD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 marL="361950" indent="-361950">
              <a:defRPr sz="2400"/>
            </a:lvl2pPr>
            <a:lvl3pPr marL="715963" indent="-354013">
              <a:buFont typeface="Arial" panose="020B0604020202020204" pitchFamily="34" charset="0"/>
              <a:buChar char="•"/>
              <a:defRPr sz="2400"/>
            </a:lvl3pPr>
          </a:lstStyle>
          <a:p>
            <a:pPr lvl="0"/>
            <a:r>
              <a:rPr lang="nl-NL"/>
              <a:t>Broodtekst</a:t>
            </a:r>
          </a:p>
          <a:p>
            <a:pPr lvl="1"/>
            <a:r>
              <a:rPr lang="nl-NL"/>
              <a:t>Opsomming niveau 1</a:t>
            </a:r>
          </a:p>
          <a:p>
            <a:pPr lvl="2"/>
            <a:r>
              <a:rPr lang="nl-NL"/>
              <a:t>Opsomming niveau 2</a:t>
            </a:r>
          </a:p>
        </p:txBody>
      </p:sp>
      <p:sp>
        <p:nvSpPr>
          <p:cNvPr id="4" name="Rechthoekige driehoek 10">
            <a:extLst>
              <a:ext uri="{FF2B5EF4-FFF2-40B4-BE49-F238E27FC236}">
                <a16:creationId xmlns:a16="http://schemas.microsoft.com/office/drawing/2014/main" id="{3949EBAD-D55B-8CF9-D1BC-F347A7A0EE47}"/>
              </a:ext>
            </a:extLst>
          </p:cNvPr>
          <p:cNvSpPr/>
          <p:nvPr userDrawn="1"/>
        </p:nvSpPr>
        <p:spPr>
          <a:xfrm flipV="1">
            <a:off x="1055999" y="549000"/>
            <a:ext cx="2376001" cy="672007"/>
          </a:xfrm>
          <a:custGeom>
            <a:avLst/>
            <a:gdLst>
              <a:gd name="connsiteX0" fmla="*/ 0 w 1903444"/>
              <a:gd name="connsiteY0" fmla="*/ 646150 h 646150"/>
              <a:gd name="connsiteX1" fmla="*/ 0 w 1903444"/>
              <a:gd name="connsiteY1" fmla="*/ 0 h 646150"/>
              <a:gd name="connsiteX2" fmla="*/ 1903444 w 1903444"/>
              <a:gd name="connsiteY2" fmla="*/ 646150 h 646150"/>
              <a:gd name="connsiteX3" fmla="*/ 0 w 1903444"/>
              <a:gd name="connsiteY3" fmla="*/ 646150 h 646150"/>
              <a:gd name="connsiteX0" fmla="*/ 0 w 1903444"/>
              <a:gd name="connsiteY0" fmla="*/ 963391 h 963391"/>
              <a:gd name="connsiteX1" fmla="*/ 55984 w 1903444"/>
              <a:gd name="connsiteY1" fmla="*/ 0 h 963391"/>
              <a:gd name="connsiteX2" fmla="*/ 1903444 w 1903444"/>
              <a:gd name="connsiteY2" fmla="*/ 963391 h 963391"/>
              <a:gd name="connsiteX3" fmla="*/ 0 w 1903444"/>
              <a:gd name="connsiteY3" fmla="*/ 963391 h 963391"/>
              <a:gd name="connsiteX0" fmla="*/ 0 w 1894114"/>
              <a:gd name="connsiteY0" fmla="*/ 963391 h 963391"/>
              <a:gd name="connsiteX1" fmla="*/ 55984 w 1894114"/>
              <a:gd name="connsiteY1" fmla="*/ 0 h 963391"/>
              <a:gd name="connsiteX2" fmla="*/ 1894114 w 1894114"/>
              <a:gd name="connsiteY2" fmla="*/ 450208 h 963391"/>
              <a:gd name="connsiteX3" fmla="*/ 0 w 1894114"/>
              <a:gd name="connsiteY3" fmla="*/ 963391 h 963391"/>
              <a:gd name="connsiteX0" fmla="*/ 0 w 1931437"/>
              <a:gd name="connsiteY0" fmla="*/ 431546 h 450208"/>
              <a:gd name="connsiteX1" fmla="*/ 93307 w 1931437"/>
              <a:gd name="connsiteY1" fmla="*/ 0 h 450208"/>
              <a:gd name="connsiteX2" fmla="*/ 1931437 w 1931437"/>
              <a:gd name="connsiteY2" fmla="*/ 450208 h 450208"/>
              <a:gd name="connsiteX3" fmla="*/ 0 w 1931437"/>
              <a:gd name="connsiteY3" fmla="*/ 431546 h 450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1437" h="450208">
                <a:moveTo>
                  <a:pt x="0" y="431546"/>
                </a:moveTo>
                <a:lnTo>
                  <a:pt x="93307" y="0"/>
                </a:lnTo>
                <a:lnTo>
                  <a:pt x="1931437" y="450208"/>
                </a:lnTo>
                <a:lnTo>
                  <a:pt x="0" y="431546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69DC093C-7CB2-16BC-E6C0-37947CA39C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000" y="165738"/>
            <a:ext cx="10080000" cy="1325563"/>
          </a:xfrm>
        </p:spPr>
        <p:txBody>
          <a:bodyPr>
            <a:normAutofit/>
          </a:bodyPr>
          <a:lstStyle>
            <a:lvl1pPr>
              <a:defRPr sz="32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Opdracht X	Naam van opdracht</a:t>
            </a:r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0BA32ECB-D739-EA60-68F7-DF45B2C4BE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20000" y="6282350"/>
            <a:ext cx="4262535" cy="30355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b="1"/>
              <a:t>Thema 1 </a:t>
            </a:r>
            <a:r>
              <a:rPr lang="nl-NL"/>
              <a:t>Je identiteit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B47E80C-54F2-E896-81DB-4E800F811C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39782" y="6290437"/>
            <a:ext cx="796218" cy="2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491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dracht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ige driehoek 10">
            <a:extLst>
              <a:ext uri="{FF2B5EF4-FFF2-40B4-BE49-F238E27FC236}">
                <a16:creationId xmlns:a16="http://schemas.microsoft.com/office/drawing/2014/main" id="{3949EBAD-D55B-8CF9-D1BC-F347A7A0EE47}"/>
              </a:ext>
            </a:extLst>
          </p:cNvPr>
          <p:cNvSpPr/>
          <p:nvPr userDrawn="1"/>
        </p:nvSpPr>
        <p:spPr>
          <a:xfrm flipV="1">
            <a:off x="1056000" y="196561"/>
            <a:ext cx="1512000" cy="352439"/>
          </a:xfrm>
          <a:custGeom>
            <a:avLst/>
            <a:gdLst>
              <a:gd name="connsiteX0" fmla="*/ 0 w 1903444"/>
              <a:gd name="connsiteY0" fmla="*/ 646150 h 646150"/>
              <a:gd name="connsiteX1" fmla="*/ 0 w 1903444"/>
              <a:gd name="connsiteY1" fmla="*/ 0 h 646150"/>
              <a:gd name="connsiteX2" fmla="*/ 1903444 w 1903444"/>
              <a:gd name="connsiteY2" fmla="*/ 646150 h 646150"/>
              <a:gd name="connsiteX3" fmla="*/ 0 w 1903444"/>
              <a:gd name="connsiteY3" fmla="*/ 646150 h 646150"/>
              <a:gd name="connsiteX0" fmla="*/ 0 w 1903444"/>
              <a:gd name="connsiteY0" fmla="*/ 963391 h 963391"/>
              <a:gd name="connsiteX1" fmla="*/ 55984 w 1903444"/>
              <a:gd name="connsiteY1" fmla="*/ 0 h 963391"/>
              <a:gd name="connsiteX2" fmla="*/ 1903444 w 1903444"/>
              <a:gd name="connsiteY2" fmla="*/ 963391 h 963391"/>
              <a:gd name="connsiteX3" fmla="*/ 0 w 1903444"/>
              <a:gd name="connsiteY3" fmla="*/ 963391 h 963391"/>
              <a:gd name="connsiteX0" fmla="*/ 0 w 1894114"/>
              <a:gd name="connsiteY0" fmla="*/ 963391 h 963391"/>
              <a:gd name="connsiteX1" fmla="*/ 55984 w 1894114"/>
              <a:gd name="connsiteY1" fmla="*/ 0 h 963391"/>
              <a:gd name="connsiteX2" fmla="*/ 1894114 w 1894114"/>
              <a:gd name="connsiteY2" fmla="*/ 450208 h 963391"/>
              <a:gd name="connsiteX3" fmla="*/ 0 w 1894114"/>
              <a:gd name="connsiteY3" fmla="*/ 963391 h 963391"/>
              <a:gd name="connsiteX0" fmla="*/ 0 w 1931437"/>
              <a:gd name="connsiteY0" fmla="*/ 431546 h 450208"/>
              <a:gd name="connsiteX1" fmla="*/ 93307 w 1931437"/>
              <a:gd name="connsiteY1" fmla="*/ 0 h 450208"/>
              <a:gd name="connsiteX2" fmla="*/ 1931437 w 1931437"/>
              <a:gd name="connsiteY2" fmla="*/ 450208 h 450208"/>
              <a:gd name="connsiteX3" fmla="*/ 0 w 1931437"/>
              <a:gd name="connsiteY3" fmla="*/ 431546 h 450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1437" h="450208">
                <a:moveTo>
                  <a:pt x="0" y="431546"/>
                </a:moveTo>
                <a:lnTo>
                  <a:pt x="93307" y="0"/>
                </a:lnTo>
                <a:lnTo>
                  <a:pt x="1931437" y="450208"/>
                </a:lnTo>
                <a:lnTo>
                  <a:pt x="0" y="431546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69DC093C-7CB2-16BC-E6C0-37947CA39C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2732" y="167740"/>
            <a:ext cx="7992000" cy="410080"/>
          </a:xfrm>
        </p:spPr>
        <p:txBody>
          <a:bodyPr anchor="t">
            <a:normAutofit/>
          </a:bodyPr>
          <a:lstStyle>
            <a:lvl1pPr>
              <a:defRPr sz="24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Opdracht X	Naam van opdracht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C0818636-7299-06B5-EC9C-C7C51669D46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56000" y="1269000"/>
            <a:ext cx="2880000" cy="5040000"/>
          </a:xfrm>
        </p:spPr>
        <p:txBody>
          <a:bodyPr/>
          <a:lstStyle>
            <a:lvl1pPr>
              <a:defRPr/>
            </a:lvl1pPr>
            <a:lvl2pPr marL="361950" indent="-361950">
              <a:defRPr sz="2400"/>
            </a:lvl2pPr>
            <a:lvl3pPr marL="715963" indent="-354013">
              <a:buFont typeface="Arial" panose="020B0604020202020204" pitchFamily="34" charset="0"/>
              <a:buChar char="•"/>
              <a:defRPr sz="2400"/>
            </a:lvl3pPr>
          </a:lstStyle>
          <a:p>
            <a:pPr lvl="0"/>
            <a:r>
              <a:rPr lang="nl-NL"/>
              <a:t>Tekst bij afbeelding</a:t>
            </a:r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6654F977-F34A-8078-6EEB-27183B0BF1F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96000" y="1269000"/>
            <a:ext cx="7559675" cy="5040312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51060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dracht zonder instruc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ige driehoek 10">
            <a:extLst>
              <a:ext uri="{FF2B5EF4-FFF2-40B4-BE49-F238E27FC236}">
                <a16:creationId xmlns:a16="http://schemas.microsoft.com/office/drawing/2014/main" id="{A09A7F09-3A39-2115-C992-7DEDC4FBDBC0}"/>
              </a:ext>
            </a:extLst>
          </p:cNvPr>
          <p:cNvSpPr/>
          <p:nvPr userDrawn="1"/>
        </p:nvSpPr>
        <p:spPr>
          <a:xfrm flipV="1">
            <a:off x="807218" y="3012211"/>
            <a:ext cx="2947261" cy="833577"/>
          </a:xfrm>
          <a:custGeom>
            <a:avLst/>
            <a:gdLst>
              <a:gd name="connsiteX0" fmla="*/ 0 w 1903444"/>
              <a:gd name="connsiteY0" fmla="*/ 646150 h 646150"/>
              <a:gd name="connsiteX1" fmla="*/ 0 w 1903444"/>
              <a:gd name="connsiteY1" fmla="*/ 0 h 646150"/>
              <a:gd name="connsiteX2" fmla="*/ 1903444 w 1903444"/>
              <a:gd name="connsiteY2" fmla="*/ 646150 h 646150"/>
              <a:gd name="connsiteX3" fmla="*/ 0 w 1903444"/>
              <a:gd name="connsiteY3" fmla="*/ 646150 h 646150"/>
              <a:gd name="connsiteX0" fmla="*/ 0 w 1903444"/>
              <a:gd name="connsiteY0" fmla="*/ 963391 h 963391"/>
              <a:gd name="connsiteX1" fmla="*/ 55984 w 1903444"/>
              <a:gd name="connsiteY1" fmla="*/ 0 h 963391"/>
              <a:gd name="connsiteX2" fmla="*/ 1903444 w 1903444"/>
              <a:gd name="connsiteY2" fmla="*/ 963391 h 963391"/>
              <a:gd name="connsiteX3" fmla="*/ 0 w 1903444"/>
              <a:gd name="connsiteY3" fmla="*/ 963391 h 963391"/>
              <a:gd name="connsiteX0" fmla="*/ 0 w 1894114"/>
              <a:gd name="connsiteY0" fmla="*/ 963391 h 963391"/>
              <a:gd name="connsiteX1" fmla="*/ 55984 w 1894114"/>
              <a:gd name="connsiteY1" fmla="*/ 0 h 963391"/>
              <a:gd name="connsiteX2" fmla="*/ 1894114 w 1894114"/>
              <a:gd name="connsiteY2" fmla="*/ 450208 h 963391"/>
              <a:gd name="connsiteX3" fmla="*/ 0 w 1894114"/>
              <a:gd name="connsiteY3" fmla="*/ 963391 h 963391"/>
              <a:gd name="connsiteX0" fmla="*/ 0 w 1931437"/>
              <a:gd name="connsiteY0" fmla="*/ 431546 h 450208"/>
              <a:gd name="connsiteX1" fmla="*/ 93307 w 1931437"/>
              <a:gd name="connsiteY1" fmla="*/ 0 h 450208"/>
              <a:gd name="connsiteX2" fmla="*/ 1931437 w 1931437"/>
              <a:gd name="connsiteY2" fmla="*/ 450208 h 450208"/>
              <a:gd name="connsiteX3" fmla="*/ 0 w 1931437"/>
              <a:gd name="connsiteY3" fmla="*/ 431546 h 450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1437" h="450208">
                <a:moveTo>
                  <a:pt x="0" y="431546"/>
                </a:moveTo>
                <a:lnTo>
                  <a:pt x="93307" y="0"/>
                </a:lnTo>
                <a:lnTo>
                  <a:pt x="1931437" y="450208"/>
                </a:lnTo>
                <a:lnTo>
                  <a:pt x="0" y="431546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24419B-210A-34C7-18F0-C3932E2FDE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28646"/>
            <a:ext cx="10515600" cy="1325563"/>
          </a:xfrm>
        </p:spPr>
        <p:txBody>
          <a:bodyPr>
            <a:normAutofit/>
          </a:bodyPr>
          <a:lstStyle>
            <a:lvl1pPr>
              <a:defRPr sz="40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Opdracht X		Naam van opdracht</a:t>
            </a:r>
          </a:p>
        </p:txBody>
      </p:sp>
      <p:sp>
        <p:nvSpPr>
          <p:cNvPr id="3" name="Tijdelijke aanduiding voor voettekst 4">
            <a:extLst>
              <a:ext uri="{FF2B5EF4-FFF2-40B4-BE49-F238E27FC236}">
                <a16:creationId xmlns:a16="http://schemas.microsoft.com/office/drawing/2014/main" id="{5868BAC3-AB74-F58A-AB8D-55846115D9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20000" y="6282350"/>
            <a:ext cx="4262535" cy="30355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b="1"/>
              <a:t>Thema 1 </a:t>
            </a:r>
            <a:r>
              <a:rPr lang="nl-NL"/>
              <a:t>Je identiteit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0764FDF-E59D-F7C0-1D76-A41E231E41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39782" y="6290437"/>
            <a:ext cx="796218" cy="2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9269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8CFECF4-51F1-A7E4-D50B-8D71F2B47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000" y="165738"/>
            <a:ext cx="1008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337BF73-C299-E890-D7BA-1A5744996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6000" y="1653856"/>
            <a:ext cx="1008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Gewone tekst</a:t>
            </a:r>
          </a:p>
        </p:txBody>
      </p:sp>
    </p:spTree>
    <p:extLst>
      <p:ext uri="{BB962C8B-B14F-4D97-AF65-F5344CB8AC3E}">
        <p14:creationId xmlns:p14="http://schemas.microsoft.com/office/powerpoint/2010/main" val="616003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6" r:id="rId3"/>
    <p:sldLayoutId id="2147483665" r:id="rId4"/>
    <p:sldLayoutId id="2147483663" r:id="rId5"/>
    <p:sldLayoutId id="2147483664" r:id="rId6"/>
    <p:sldLayoutId id="2147483662" r:id="rId7"/>
  </p:sldLayoutIdLst>
  <p:transition spd="slow">
    <p:push dir="u"/>
  </p:transition>
  <p:hf sldNum="0" hdr="0" dt="0"/>
  <p:txStyles>
    <p:titleStyle>
      <a:lvl1pPr algn="l" defTabSz="36195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361950" rtl="0" eaLnBrk="1" latinLnBrk="0" hangingPunct="1">
        <a:lnSpc>
          <a:spcPct val="90000"/>
        </a:lnSpc>
        <a:spcBef>
          <a:spcPts val="1000"/>
        </a:spcBef>
        <a:buClr>
          <a:srgbClr val="000000"/>
        </a:buClr>
        <a:buFontTx/>
        <a:buNone/>
        <a:tabLst>
          <a:tab pos="361950" algn="l"/>
          <a:tab pos="715963" algn="l"/>
          <a:tab pos="1077913" algn="l"/>
        </a:tabLst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1077913" indent="-3619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077912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7.xml"/><Relationship Id="rId7" Type="http://schemas.openxmlformats.org/officeDocument/2006/relationships/slide" Target="slide5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9.xml"/><Relationship Id="rId5" Type="http://schemas.openxmlformats.org/officeDocument/2006/relationships/slide" Target="slide41.xml"/><Relationship Id="rId4" Type="http://schemas.openxmlformats.org/officeDocument/2006/relationships/slide" Target="slide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player.vimeo.com/video/819108546?h=036de6c4f2&amp;app_id=122963" TargetMode="Externa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>
            <a:extLst>
              <a:ext uri="{FF2B5EF4-FFF2-40B4-BE49-F238E27FC236}">
                <a16:creationId xmlns:a16="http://schemas.microsoft.com/office/drawing/2014/main" id="{773784C8-F7E5-5EC4-4AD6-CBD2CC2A30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6000" y="2997000"/>
            <a:ext cx="5040000" cy="2880000"/>
          </a:xfrm>
        </p:spPr>
        <p:txBody>
          <a:bodyPr>
            <a:normAutofit/>
          </a:bodyPr>
          <a:lstStyle/>
          <a:p>
            <a:r>
              <a:rPr lang="nl-NL" sz="1800" dirty="0" err="1">
                <a:hlinkClick r:id="rId2" action="ppaction://hlinksldjump"/>
              </a:rPr>
              <a:t>Startles</a:t>
            </a:r>
            <a:endParaRPr lang="nl-NL" sz="1800" dirty="0"/>
          </a:p>
          <a:p>
            <a:r>
              <a:rPr lang="nl-NL" sz="1800" dirty="0">
                <a:hlinkClick r:id="rId3" action="ppaction://hlinksldjump"/>
              </a:rPr>
              <a:t>Les 1 Wat zijn jouw eigenschappen?</a:t>
            </a:r>
            <a:endParaRPr lang="nl-NL" sz="1800" dirty="0"/>
          </a:p>
          <a:p>
            <a:r>
              <a:rPr lang="nl-NL" sz="1800" dirty="0">
                <a:hlinkClick r:id="rId4" action="ppaction://hlinksldjump"/>
              </a:rPr>
              <a:t>Les 2 Wat vind je belangrijk?</a:t>
            </a:r>
            <a:endParaRPr lang="nl-NL" sz="1800" dirty="0"/>
          </a:p>
          <a:p>
            <a:r>
              <a:rPr lang="nl-NL" sz="1800" dirty="0">
                <a:hlinkClick r:id="rId5" action="ppaction://hlinksldjump"/>
              </a:rPr>
              <a:t>Les 3 Wat zijn jouw gewoontes?</a:t>
            </a:r>
            <a:endParaRPr lang="nl-NL" sz="1800" dirty="0"/>
          </a:p>
          <a:p>
            <a:r>
              <a:rPr lang="nl-NL" sz="1800" dirty="0">
                <a:hlinkClick r:id="rId6" action="ppaction://hlinksldjump"/>
              </a:rPr>
              <a:t>Les 4 Wanneer kun je jezelf zijn?</a:t>
            </a:r>
            <a:endParaRPr lang="nl-NL" sz="1800" dirty="0"/>
          </a:p>
          <a:p>
            <a:r>
              <a:rPr lang="nl-NL" sz="1800" dirty="0" err="1">
                <a:hlinkClick r:id="rId7" action="ppaction://hlinksldjump"/>
              </a:rPr>
              <a:t>Terugkijkles</a:t>
            </a:r>
            <a:endParaRPr lang="nl-NL" sz="1800" dirty="0"/>
          </a:p>
          <a:p>
            <a:r>
              <a:rPr lang="nl-NL" sz="1800" dirty="0">
                <a:hlinkClick r:id="rId8" action="ppaction://hlinksldjump"/>
              </a:rPr>
              <a:t>Keuzeopdrachten</a:t>
            </a: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410275308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E7D00480-E794-D544-7A88-649845D3B699}"/>
              </a:ext>
            </a:extLst>
          </p:cNvPr>
          <p:cNvSpPr/>
          <p:nvPr/>
        </p:nvSpPr>
        <p:spPr>
          <a:xfrm>
            <a:off x="5952000" y="179668"/>
            <a:ext cx="1319044" cy="369332"/>
          </a:xfrm>
          <a:custGeom>
            <a:avLst/>
            <a:gdLst>
              <a:gd name="connsiteX0" fmla="*/ 0 w 2337954"/>
              <a:gd name="connsiteY0" fmla="*/ 31173 h 654627"/>
              <a:gd name="connsiteX1" fmla="*/ 124691 w 2337954"/>
              <a:gd name="connsiteY1" fmla="*/ 654627 h 654627"/>
              <a:gd name="connsiteX2" fmla="*/ 2337954 w 2337954"/>
              <a:gd name="connsiteY2" fmla="*/ 0 h 654627"/>
              <a:gd name="connsiteX3" fmla="*/ 0 w 2337954"/>
              <a:gd name="connsiteY3" fmla="*/ 31173 h 654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7954" h="654627">
                <a:moveTo>
                  <a:pt x="0" y="31173"/>
                </a:moveTo>
                <a:lnTo>
                  <a:pt x="124691" y="654627"/>
                </a:lnTo>
                <a:lnTo>
                  <a:pt x="2337954" y="0"/>
                </a:lnTo>
                <a:lnTo>
                  <a:pt x="0" y="31173"/>
                </a:lnTo>
                <a:close/>
              </a:path>
            </a:pathLst>
          </a:custGeom>
          <a:solidFill>
            <a:srgbClr val="DCD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F025D6-ABA4-3F3F-0795-84A1A40DA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32" y="167740"/>
            <a:ext cx="10237268" cy="410080"/>
          </a:xfrm>
        </p:spPr>
        <p:txBody>
          <a:bodyPr>
            <a:normAutofit fontScale="90000"/>
          </a:bodyPr>
          <a:lstStyle/>
          <a:p>
            <a:r>
              <a:rPr lang="nl-NL" dirty="0"/>
              <a:t>Opdracht 1 Jouw eigenschappen en Opdracht 2 Jouw karakter</a:t>
            </a:r>
          </a:p>
        </p:txBody>
      </p:sp>
      <p:pic>
        <p:nvPicPr>
          <p:cNvPr id="5" name="Afbeelding 4" descr="Afbeelding met zwart&#10;&#10;Automatisch gegenereerde beschrijving">
            <a:extLst>
              <a:ext uri="{FF2B5EF4-FFF2-40B4-BE49-F238E27FC236}">
                <a16:creationId xmlns:a16="http://schemas.microsoft.com/office/drawing/2014/main" id="{8DB9F7D5-9618-F22A-32C1-9FF8CC54C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105" y="981000"/>
            <a:ext cx="2505789" cy="560179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F0B312C-FD33-454D-3761-58CD0B891BF3}"/>
              </a:ext>
            </a:extLst>
          </p:cNvPr>
          <p:cNvSpPr txBox="1"/>
          <p:nvPr/>
        </p:nvSpPr>
        <p:spPr>
          <a:xfrm>
            <a:off x="696000" y="2975427"/>
            <a:ext cx="3168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4C31CA1-596C-93DB-37C1-B1D0E8F8F5B1}"/>
              </a:ext>
            </a:extLst>
          </p:cNvPr>
          <p:cNvSpPr txBox="1"/>
          <p:nvPr/>
        </p:nvSpPr>
        <p:spPr>
          <a:xfrm>
            <a:off x="7752000" y="5733000"/>
            <a:ext cx="324000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6FF690E-0C8E-1B99-B175-739E3CA3453E}"/>
              </a:ext>
            </a:extLst>
          </p:cNvPr>
          <p:cNvSpPr txBox="1"/>
          <p:nvPr/>
        </p:nvSpPr>
        <p:spPr>
          <a:xfrm>
            <a:off x="8400000" y="4221000"/>
            <a:ext cx="324000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925E901-C3BA-881F-8F61-03724B3A59B6}"/>
              </a:ext>
            </a:extLst>
          </p:cNvPr>
          <p:cNvSpPr txBox="1"/>
          <p:nvPr/>
        </p:nvSpPr>
        <p:spPr>
          <a:xfrm>
            <a:off x="8184000" y="2606095"/>
            <a:ext cx="324000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557CC81-804A-162A-1F87-E09774B29BC8}"/>
              </a:ext>
            </a:extLst>
          </p:cNvPr>
          <p:cNvSpPr txBox="1"/>
          <p:nvPr/>
        </p:nvSpPr>
        <p:spPr>
          <a:xfrm>
            <a:off x="1042732" y="5138104"/>
            <a:ext cx="324000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093810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025D6-ABA4-3F3F-0795-84A1A40DA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32" y="167740"/>
            <a:ext cx="10237268" cy="410080"/>
          </a:xfrm>
        </p:spPr>
        <p:txBody>
          <a:bodyPr>
            <a:normAutofit fontScale="90000"/>
          </a:bodyPr>
          <a:lstStyle/>
          <a:p>
            <a:r>
              <a:rPr lang="nl-NL"/>
              <a:t>Opdracht 2 Jouw karakter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4E65F7-5F6D-B334-E471-37B658618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Behulpzaam</a:t>
            </a:r>
          </a:p>
        </p:txBody>
      </p:sp>
      <p:pic>
        <p:nvPicPr>
          <p:cNvPr id="6" name="Tijdelijke aanduiding voor afbeelding 5" descr="Afbeelding met persoon, overdekt&#10;&#10;Automatisch gegenereerde beschrijving">
            <a:extLst>
              <a:ext uri="{FF2B5EF4-FFF2-40B4-BE49-F238E27FC236}">
                <a16:creationId xmlns:a16="http://schemas.microsoft.com/office/drawing/2014/main" id="{1BD2DCC8-D82B-6ED2-093B-D17107D1EC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015477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025D6-ABA4-3F3F-0795-84A1A40DA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32" y="167740"/>
            <a:ext cx="10237268" cy="410080"/>
          </a:xfrm>
        </p:spPr>
        <p:txBody>
          <a:bodyPr>
            <a:normAutofit fontScale="90000"/>
          </a:bodyPr>
          <a:lstStyle/>
          <a:p>
            <a:r>
              <a:rPr lang="nl-NL"/>
              <a:t>Opdracht 2 Jouw karakter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4E65F7-5F6D-B334-E471-37B658618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Beleefd </a:t>
            </a:r>
          </a:p>
        </p:txBody>
      </p:sp>
      <p:pic>
        <p:nvPicPr>
          <p:cNvPr id="6" name="Tijdelijke aanduiding voor afbeelding 5" descr="Afbeelding met persoon&#10;&#10;Automatisch gegenereerde beschrijving">
            <a:extLst>
              <a:ext uri="{FF2B5EF4-FFF2-40B4-BE49-F238E27FC236}">
                <a16:creationId xmlns:a16="http://schemas.microsoft.com/office/drawing/2014/main" id="{E1F03C25-6174-205E-EE95-82D765D876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780763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025D6-ABA4-3F3F-0795-84A1A40DA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32" y="167740"/>
            <a:ext cx="10237268" cy="410080"/>
          </a:xfrm>
        </p:spPr>
        <p:txBody>
          <a:bodyPr>
            <a:normAutofit fontScale="90000"/>
          </a:bodyPr>
          <a:lstStyle/>
          <a:p>
            <a:r>
              <a:rPr lang="nl-NL"/>
              <a:t>Opdracht 2 Jouw karakter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4E65F7-5F6D-B334-E471-37B658618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Dapper </a:t>
            </a:r>
          </a:p>
        </p:txBody>
      </p:sp>
      <p:pic>
        <p:nvPicPr>
          <p:cNvPr id="10" name="Tijdelijke aanduiding voor afbeelding 9" descr="Afbeelding met water, buitenshuis, sport, zwemmen&#10;&#10;Automatisch gegenereerde beschrijving">
            <a:extLst>
              <a:ext uri="{FF2B5EF4-FFF2-40B4-BE49-F238E27FC236}">
                <a16:creationId xmlns:a16="http://schemas.microsoft.com/office/drawing/2014/main" id="{2DFF1A1A-15A5-CC3F-92D8-CD25883980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7271161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025D6-ABA4-3F3F-0795-84A1A40DA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32" y="167740"/>
            <a:ext cx="10237268" cy="410080"/>
          </a:xfrm>
        </p:spPr>
        <p:txBody>
          <a:bodyPr>
            <a:normAutofit fontScale="90000"/>
          </a:bodyPr>
          <a:lstStyle/>
          <a:p>
            <a:r>
              <a:rPr lang="nl-NL"/>
              <a:t>Opdracht 2 Jouw karakter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4E65F7-5F6D-B334-E471-37B658618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Eerlijk </a:t>
            </a:r>
          </a:p>
        </p:txBody>
      </p:sp>
      <p:pic>
        <p:nvPicPr>
          <p:cNvPr id="6" name="Tijdelijke aanduiding voor afbeelding 5" descr="Afbeelding met persoon, overdekt, sofa&#10;&#10;Automatisch gegenereerde beschrijving">
            <a:extLst>
              <a:ext uri="{FF2B5EF4-FFF2-40B4-BE49-F238E27FC236}">
                <a16:creationId xmlns:a16="http://schemas.microsoft.com/office/drawing/2014/main" id="{0614BBAC-7853-CE80-FBE8-4EE40CBC75E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5079455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025D6-ABA4-3F3F-0795-84A1A40DA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32" y="167740"/>
            <a:ext cx="10237268" cy="410080"/>
          </a:xfrm>
        </p:spPr>
        <p:txBody>
          <a:bodyPr>
            <a:normAutofit fontScale="90000"/>
          </a:bodyPr>
          <a:lstStyle/>
          <a:p>
            <a:r>
              <a:rPr lang="nl-NL"/>
              <a:t>Opdracht 2 Jouw karakter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4E65F7-5F6D-B334-E471-37B658618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Geduldig </a:t>
            </a:r>
          </a:p>
        </p:txBody>
      </p:sp>
      <p:pic>
        <p:nvPicPr>
          <p:cNvPr id="12" name="Tijdelijke aanduiding voor afbeelding 11" descr="Afbeelding met gras, buitenshuis, boom, person&#10;&#10;Automatisch gegenereerde beschrijving">
            <a:extLst>
              <a:ext uri="{FF2B5EF4-FFF2-40B4-BE49-F238E27FC236}">
                <a16:creationId xmlns:a16="http://schemas.microsoft.com/office/drawing/2014/main" id="{EBCD136A-8675-BE09-0F99-46A1BD05D3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132571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025D6-ABA4-3F3F-0795-84A1A40DA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32" y="167740"/>
            <a:ext cx="10237268" cy="410080"/>
          </a:xfrm>
        </p:spPr>
        <p:txBody>
          <a:bodyPr>
            <a:normAutofit fontScale="90000"/>
          </a:bodyPr>
          <a:lstStyle/>
          <a:p>
            <a:r>
              <a:rPr lang="nl-NL"/>
              <a:t>Opdracht 2 Jouw karakter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4E65F7-5F6D-B334-E471-37B658618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Grappig </a:t>
            </a:r>
          </a:p>
        </p:txBody>
      </p:sp>
      <p:pic>
        <p:nvPicPr>
          <p:cNvPr id="6" name="Tijdelijke aanduiding voor afbeelding 5" descr="Afbeelding met persoon, buitenshuis&#10;&#10;Automatisch gegenereerde beschrijving">
            <a:extLst>
              <a:ext uri="{FF2B5EF4-FFF2-40B4-BE49-F238E27FC236}">
                <a16:creationId xmlns:a16="http://schemas.microsoft.com/office/drawing/2014/main" id="{63B428B2-E02A-CD39-1456-76373F39540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3572224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025D6-ABA4-3F3F-0795-84A1A40DA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32" y="167740"/>
            <a:ext cx="10237268" cy="410080"/>
          </a:xfrm>
        </p:spPr>
        <p:txBody>
          <a:bodyPr>
            <a:normAutofit fontScale="90000"/>
          </a:bodyPr>
          <a:lstStyle/>
          <a:p>
            <a:r>
              <a:rPr lang="nl-NL"/>
              <a:t>Opdracht 2 Jouw karakter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4E65F7-5F6D-B334-E471-37B658618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Handig </a:t>
            </a:r>
          </a:p>
        </p:txBody>
      </p:sp>
      <p:pic>
        <p:nvPicPr>
          <p:cNvPr id="6" name="Tijdelijke aanduiding voor afbeelding 5" descr="Afbeelding met fiets, persoon, buitenshuis, wiel&#10;&#10;Automatisch gegenereerde beschrijving">
            <a:extLst>
              <a:ext uri="{FF2B5EF4-FFF2-40B4-BE49-F238E27FC236}">
                <a16:creationId xmlns:a16="http://schemas.microsoft.com/office/drawing/2014/main" id="{554439DA-0B95-49B6-8AAE-A3E818A6F4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0" b="5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16990770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025D6-ABA4-3F3F-0795-84A1A40DA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32" y="167740"/>
            <a:ext cx="10237268" cy="410080"/>
          </a:xfrm>
        </p:spPr>
        <p:txBody>
          <a:bodyPr>
            <a:normAutofit fontScale="90000"/>
          </a:bodyPr>
          <a:lstStyle/>
          <a:p>
            <a:r>
              <a:rPr lang="nl-NL"/>
              <a:t>Opdracht 2 Jouw karakter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4E65F7-5F6D-B334-E471-37B658618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Lief </a:t>
            </a:r>
          </a:p>
        </p:txBody>
      </p:sp>
      <p:pic>
        <p:nvPicPr>
          <p:cNvPr id="6" name="Tijdelijke aanduiding voor afbeelding 5" descr="Afbeelding met persoon, overdekt&#10;&#10;Automatisch gegenereerde beschrijving">
            <a:extLst>
              <a:ext uri="{FF2B5EF4-FFF2-40B4-BE49-F238E27FC236}">
                <a16:creationId xmlns:a16="http://schemas.microsoft.com/office/drawing/2014/main" id="{C9405B51-D163-F7E1-4E82-D6166EB6AC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6208260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025D6-ABA4-3F3F-0795-84A1A40DA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32" y="167740"/>
            <a:ext cx="10237268" cy="410080"/>
          </a:xfrm>
        </p:spPr>
        <p:txBody>
          <a:bodyPr>
            <a:normAutofit fontScale="90000"/>
          </a:bodyPr>
          <a:lstStyle/>
          <a:p>
            <a:r>
              <a:rPr lang="nl-NL"/>
              <a:t>Opdracht 2 Jouw karakter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4E65F7-5F6D-B334-E471-37B658618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Nauwkeurig </a:t>
            </a:r>
          </a:p>
        </p:txBody>
      </p:sp>
      <p:pic>
        <p:nvPicPr>
          <p:cNvPr id="6" name="Tijdelijke aanduiding voor afbeelding 5" descr="Afbeelding met persoon&#10;&#10;Automatisch gegenereerde beschrijving">
            <a:extLst>
              <a:ext uri="{FF2B5EF4-FFF2-40B4-BE49-F238E27FC236}">
                <a16:creationId xmlns:a16="http://schemas.microsoft.com/office/drawing/2014/main" id="{3A18C0C2-5DF8-3E21-A7C3-3FE6D363FC0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476610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ACF0F85-07A2-CB66-2137-20FFA1B69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Startles</a:t>
            </a:r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D553DC0-9012-7CCF-E440-1E1726BD2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6000" y="1653856"/>
            <a:ext cx="10080000" cy="4351338"/>
          </a:xfrm>
        </p:spPr>
        <p:txBody>
          <a:bodyPr/>
          <a:lstStyle/>
          <a:p>
            <a:r>
              <a:rPr lang="nl-NL"/>
              <a:t>-	Uitleg Identiteit</a:t>
            </a:r>
          </a:p>
          <a:p>
            <a:r>
              <a:rPr lang="nl-NL"/>
              <a:t>-	Opdracht 1 Identiteit</a:t>
            </a:r>
          </a:p>
          <a:p>
            <a:r>
              <a:rPr lang="nl-NL"/>
              <a:t>-	Opdracht 2 Complimentenspel</a:t>
            </a:r>
          </a:p>
          <a:p>
            <a:r>
              <a:rPr lang="nl-NL"/>
              <a:t>-	Opdracht 3 Wat ga je leren?</a:t>
            </a:r>
          </a:p>
        </p:txBody>
      </p:sp>
    </p:spTree>
    <p:extLst>
      <p:ext uri="{BB962C8B-B14F-4D97-AF65-F5344CB8AC3E}">
        <p14:creationId xmlns:p14="http://schemas.microsoft.com/office/powerpoint/2010/main" val="2705301663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025D6-ABA4-3F3F-0795-84A1A40DA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32" y="167740"/>
            <a:ext cx="10237268" cy="410080"/>
          </a:xfrm>
        </p:spPr>
        <p:txBody>
          <a:bodyPr>
            <a:normAutofit fontScale="90000"/>
          </a:bodyPr>
          <a:lstStyle/>
          <a:p>
            <a:r>
              <a:rPr lang="nl-NL"/>
              <a:t>Opdracht 2 Jouw karakter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4E65F7-5F6D-B334-E471-37B658618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Nieuwsgierig  </a:t>
            </a:r>
          </a:p>
        </p:txBody>
      </p:sp>
      <p:pic>
        <p:nvPicPr>
          <p:cNvPr id="6" name="Tijdelijke aanduiding voor afbeelding 5" descr="Afbeelding met overdekt, persoon, vloer&#10;&#10;Automatisch gegenereerde beschrijving">
            <a:extLst>
              <a:ext uri="{FF2B5EF4-FFF2-40B4-BE49-F238E27FC236}">
                <a16:creationId xmlns:a16="http://schemas.microsoft.com/office/drawing/2014/main" id="{9680E82D-437A-26EE-3BFA-0947685591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" r="40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0792672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025D6-ABA4-3F3F-0795-84A1A40DA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32" y="167740"/>
            <a:ext cx="10237268" cy="410080"/>
          </a:xfrm>
        </p:spPr>
        <p:txBody>
          <a:bodyPr>
            <a:normAutofit fontScale="90000"/>
          </a:bodyPr>
          <a:lstStyle/>
          <a:p>
            <a:r>
              <a:rPr lang="nl-NL"/>
              <a:t>Opdracht 2 Jouw karakter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4E65F7-5F6D-B334-E471-37B658618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Relaxed  </a:t>
            </a:r>
          </a:p>
        </p:txBody>
      </p:sp>
      <p:pic>
        <p:nvPicPr>
          <p:cNvPr id="8" name="Tijdelijke aanduiding voor afbeelding 7" descr="Afbeelding met persoon&#10;&#10;Automatisch gegenereerde beschrijving">
            <a:extLst>
              <a:ext uri="{FF2B5EF4-FFF2-40B4-BE49-F238E27FC236}">
                <a16:creationId xmlns:a16="http://schemas.microsoft.com/office/drawing/2014/main" id="{793D5552-80F8-D688-D6C2-2556E18282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0346906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025D6-ABA4-3F3F-0795-84A1A40DA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32" y="167740"/>
            <a:ext cx="10237268" cy="410080"/>
          </a:xfrm>
        </p:spPr>
        <p:txBody>
          <a:bodyPr>
            <a:normAutofit fontScale="90000"/>
          </a:bodyPr>
          <a:lstStyle/>
          <a:p>
            <a:r>
              <a:rPr lang="nl-NL"/>
              <a:t>Opdracht 2 Jouw karakter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4E65F7-5F6D-B334-E471-37B658618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Spontaan   </a:t>
            </a:r>
          </a:p>
        </p:txBody>
      </p:sp>
      <p:pic>
        <p:nvPicPr>
          <p:cNvPr id="7" name="Tijdelijke aanduiding voor afbeelding 6" descr="Afbeelding met buitenshuis, grond, hond, strand&#10;&#10;Automatisch gegenereerde beschrijving">
            <a:extLst>
              <a:ext uri="{FF2B5EF4-FFF2-40B4-BE49-F238E27FC236}">
                <a16:creationId xmlns:a16="http://schemas.microsoft.com/office/drawing/2014/main" id="{938B11C1-19DA-B4F9-4A88-753C6778B2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59732808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025D6-ABA4-3F3F-0795-84A1A40DA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32" y="167740"/>
            <a:ext cx="10237268" cy="410080"/>
          </a:xfrm>
        </p:spPr>
        <p:txBody>
          <a:bodyPr>
            <a:normAutofit fontScale="90000"/>
          </a:bodyPr>
          <a:lstStyle/>
          <a:p>
            <a:r>
              <a:rPr lang="nl-NL"/>
              <a:t>Opdracht 2 Jouw karakter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4E65F7-5F6D-B334-E471-37B658618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Sportief   </a:t>
            </a:r>
          </a:p>
        </p:txBody>
      </p:sp>
      <p:pic>
        <p:nvPicPr>
          <p:cNvPr id="6" name="Tijdelijke aanduiding voor afbeelding 5" descr="Afbeelding met atletiekwedstrijd, sport, persoon, rechtbank&#10;&#10;Automatisch gegenereerde beschrijving">
            <a:extLst>
              <a:ext uri="{FF2B5EF4-FFF2-40B4-BE49-F238E27FC236}">
                <a16:creationId xmlns:a16="http://schemas.microsoft.com/office/drawing/2014/main" id="{0341389E-495D-5900-0012-973B27D6A4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36031034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025D6-ABA4-3F3F-0795-84A1A40DA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32" y="167740"/>
            <a:ext cx="10237268" cy="410080"/>
          </a:xfrm>
        </p:spPr>
        <p:txBody>
          <a:bodyPr>
            <a:normAutofit fontScale="90000"/>
          </a:bodyPr>
          <a:lstStyle/>
          <a:p>
            <a:r>
              <a:rPr lang="nl-NL"/>
              <a:t>Opdracht 2 Jouw karakter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4E65F7-5F6D-B334-E471-37B658618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Trouw   </a:t>
            </a:r>
          </a:p>
        </p:txBody>
      </p:sp>
      <p:pic>
        <p:nvPicPr>
          <p:cNvPr id="10" name="Tijdelijke aanduiding voor afbeelding 9" descr="Afbeelding met persoon, staan, poseren&#10;&#10;Automatisch gegenereerde beschrijving">
            <a:extLst>
              <a:ext uri="{FF2B5EF4-FFF2-40B4-BE49-F238E27FC236}">
                <a16:creationId xmlns:a16="http://schemas.microsoft.com/office/drawing/2014/main" id="{6971CC93-F4A3-140D-B3B4-1838E98692F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80043962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025D6-ABA4-3F3F-0795-84A1A40DA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32" y="167740"/>
            <a:ext cx="10237268" cy="410080"/>
          </a:xfrm>
        </p:spPr>
        <p:txBody>
          <a:bodyPr>
            <a:normAutofit fontScale="90000"/>
          </a:bodyPr>
          <a:lstStyle/>
          <a:p>
            <a:r>
              <a:rPr lang="nl-NL"/>
              <a:t>Opdracht 2 Jouw karakter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4E65F7-5F6D-B334-E471-37B658618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Verlegen   </a:t>
            </a:r>
          </a:p>
        </p:txBody>
      </p:sp>
      <p:pic>
        <p:nvPicPr>
          <p:cNvPr id="6" name="Tijdelijke aanduiding voor afbeelding 5" descr="Afbeelding met persoon&#10;&#10;Automatisch gegenereerde beschrijving">
            <a:extLst>
              <a:ext uri="{FF2B5EF4-FFF2-40B4-BE49-F238E27FC236}">
                <a16:creationId xmlns:a16="http://schemas.microsoft.com/office/drawing/2014/main" id="{F9F04F48-8345-3DA6-AA58-8FCC930A80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" r="50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3317219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025D6-ABA4-3F3F-0795-84A1A40DA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32" y="167740"/>
            <a:ext cx="10237268" cy="410080"/>
          </a:xfrm>
        </p:spPr>
        <p:txBody>
          <a:bodyPr>
            <a:normAutofit fontScale="90000"/>
          </a:bodyPr>
          <a:lstStyle/>
          <a:p>
            <a:r>
              <a:rPr lang="nl-NL"/>
              <a:t>Opdracht 2 Jouw karakter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4E65F7-5F6D-B334-E471-37B658618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Zelfverzekerd   </a:t>
            </a:r>
          </a:p>
        </p:txBody>
      </p:sp>
      <p:pic>
        <p:nvPicPr>
          <p:cNvPr id="8" name="Tijdelijke aanduiding voor afbeelding 7" descr="Afbeelding met overdekt, persoon, vloer, sport&#10;&#10;Automatisch gegenereerde beschrijving">
            <a:extLst>
              <a:ext uri="{FF2B5EF4-FFF2-40B4-BE49-F238E27FC236}">
                <a16:creationId xmlns:a16="http://schemas.microsoft.com/office/drawing/2014/main" id="{DB4D1681-14A6-E83A-3675-4E33B14B607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8" b="105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25092758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76A15D-E758-4822-10BD-AF3107BB2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Opdracht 3 Wie ben ik?-spel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F4433FD-2135-5335-D959-542002A3DB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b="1"/>
              <a:t>Thema 1 </a:t>
            </a:r>
            <a:r>
              <a:rPr lang="nl-NL"/>
              <a:t>Je identiteit</a:t>
            </a:r>
          </a:p>
        </p:txBody>
      </p:sp>
    </p:spTree>
    <p:extLst>
      <p:ext uri="{BB962C8B-B14F-4D97-AF65-F5344CB8AC3E}">
        <p14:creationId xmlns:p14="http://schemas.microsoft.com/office/powerpoint/2010/main" val="2723661969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ACF0F85-07A2-CB66-2137-20FFA1B69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Les 2 Wat vind je belangrijk? </a:t>
            </a:r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D65838E6-6E4D-8A44-CFCC-0D8131E69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6000" y="1653856"/>
            <a:ext cx="10080000" cy="4351338"/>
          </a:xfrm>
        </p:spPr>
        <p:txBody>
          <a:bodyPr/>
          <a:lstStyle/>
          <a:p>
            <a:r>
              <a:rPr lang="nl-NL"/>
              <a:t>-	Uitleg Belangrijke dingen</a:t>
            </a:r>
          </a:p>
          <a:p>
            <a:r>
              <a:rPr lang="nl-NL"/>
              <a:t>-	Opdracht 1 Wat kies jij?-spel</a:t>
            </a:r>
          </a:p>
          <a:p>
            <a:r>
              <a:rPr lang="nl-NL"/>
              <a:t>-	Opdracht 2 Labyrint</a:t>
            </a:r>
          </a:p>
        </p:txBody>
      </p:sp>
    </p:spTree>
    <p:extLst>
      <p:ext uri="{BB962C8B-B14F-4D97-AF65-F5344CB8AC3E}">
        <p14:creationId xmlns:p14="http://schemas.microsoft.com/office/powerpoint/2010/main" val="3976127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F4433FD-2135-5335-D959-542002A3DB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b="1"/>
              <a:t>Thema 1 </a:t>
            </a:r>
            <a:r>
              <a:rPr lang="nl-NL"/>
              <a:t>Je identiteit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661D42C-C9D6-1910-732C-5E92DBF46C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Belangrijke dingen</a:t>
            </a:r>
          </a:p>
        </p:txBody>
      </p:sp>
    </p:spTree>
    <p:extLst>
      <p:ext uri="{BB962C8B-B14F-4D97-AF65-F5344CB8AC3E}">
        <p14:creationId xmlns:p14="http://schemas.microsoft.com/office/powerpoint/2010/main" val="49526535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F4433FD-2135-5335-D959-542002A3DB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b="1"/>
              <a:t>Thema 1 </a:t>
            </a:r>
            <a:r>
              <a:rPr lang="nl-NL"/>
              <a:t>Je identiteit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77BFBA5-3119-8273-0B89-B9D6A2FBF3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Identiteit</a:t>
            </a:r>
          </a:p>
        </p:txBody>
      </p:sp>
    </p:spTree>
    <p:extLst>
      <p:ext uri="{BB962C8B-B14F-4D97-AF65-F5344CB8AC3E}">
        <p14:creationId xmlns:p14="http://schemas.microsoft.com/office/powerpoint/2010/main" val="3863372204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A793857-DE48-F887-FB04-6782E8563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Opdracht 1 Wat kies je?-spel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1E7BDC3-AA6C-3763-502A-B170B1C5D9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b="1"/>
              <a:t>Thema 1 </a:t>
            </a:r>
            <a:r>
              <a:rPr lang="nl-NL"/>
              <a:t>Je identiteit</a:t>
            </a:r>
          </a:p>
        </p:txBody>
      </p:sp>
      <p:sp>
        <p:nvSpPr>
          <p:cNvPr id="7" name="Pijl: links 6">
            <a:extLst>
              <a:ext uri="{FF2B5EF4-FFF2-40B4-BE49-F238E27FC236}">
                <a16:creationId xmlns:a16="http://schemas.microsoft.com/office/drawing/2014/main" id="{EB0F9210-0BAE-6658-8631-60A7283F1957}"/>
              </a:ext>
            </a:extLst>
          </p:cNvPr>
          <p:cNvSpPr/>
          <p:nvPr/>
        </p:nvSpPr>
        <p:spPr>
          <a:xfrm>
            <a:off x="911998" y="2997000"/>
            <a:ext cx="4104000" cy="1795600"/>
          </a:xfrm>
          <a:prstGeom prst="leftArrow">
            <a:avLst>
              <a:gd name="adj1" fmla="val 50000"/>
              <a:gd name="adj2" fmla="val 4999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>
                <a:solidFill>
                  <a:srgbClr val="000000"/>
                </a:solidFill>
              </a:rPr>
              <a:t>Keuze 1</a:t>
            </a:r>
          </a:p>
        </p:txBody>
      </p:sp>
      <p:sp>
        <p:nvSpPr>
          <p:cNvPr id="8" name="Pijl: links 7">
            <a:extLst>
              <a:ext uri="{FF2B5EF4-FFF2-40B4-BE49-F238E27FC236}">
                <a16:creationId xmlns:a16="http://schemas.microsoft.com/office/drawing/2014/main" id="{6D327FF8-FCEF-6EAB-0636-BBF57B7622FC}"/>
              </a:ext>
            </a:extLst>
          </p:cNvPr>
          <p:cNvSpPr/>
          <p:nvPr/>
        </p:nvSpPr>
        <p:spPr>
          <a:xfrm flipH="1">
            <a:off x="7189904" y="2997000"/>
            <a:ext cx="4104000" cy="1795600"/>
          </a:xfrm>
          <a:prstGeom prst="leftArrow">
            <a:avLst>
              <a:gd name="adj1" fmla="val 50000"/>
              <a:gd name="adj2" fmla="val 4999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>
                <a:solidFill>
                  <a:srgbClr val="000000"/>
                </a:solidFill>
              </a:rPr>
              <a:t>Keuze 2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D183C222-EB43-1348-7FD6-926999BA7085}"/>
              </a:ext>
            </a:extLst>
          </p:cNvPr>
          <p:cNvSpPr/>
          <p:nvPr/>
        </p:nvSpPr>
        <p:spPr>
          <a:xfrm>
            <a:off x="5232000" y="3429000"/>
            <a:ext cx="1800000" cy="93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>
                <a:solidFill>
                  <a:srgbClr val="000000"/>
                </a:solidFill>
              </a:rPr>
              <a:t>Allebei niet</a:t>
            </a:r>
          </a:p>
        </p:txBody>
      </p:sp>
    </p:spTree>
    <p:extLst>
      <p:ext uri="{BB962C8B-B14F-4D97-AF65-F5344CB8AC3E}">
        <p14:creationId xmlns:p14="http://schemas.microsoft.com/office/powerpoint/2010/main" val="3530680777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025D6-ABA4-3F3F-0795-84A1A40DA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32" y="167740"/>
            <a:ext cx="10237268" cy="410080"/>
          </a:xfrm>
        </p:spPr>
        <p:txBody>
          <a:bodyPr>
            <a:normAutofit fontScale="90000"/>
          </a:bodyPr>
          <a:lstStyle/>
          <a:p>
            <a:r>
              <a:rPr lang="nl-NL"/>
              <a:t>Opdracht 1 Wat kies je?-spel</a:t>
            </a:r>
          </a:p>
        </p:txBody>
      </p:sp>
      <p:sp>
        <p:nvSpPr>
          <p:cNvPr id="11" name="Pijl: links 10">
            <a:extLst>
              <a:ext uri="{FF2B5EF4-FFF2-40B4-BE49-F238E27FC236}">
                <a16:creationId xmlns:a16="http://schemas.microsoft.com/office/drawing/2014/main" id="{F581C526-4FBC-7AA9-AEC5-224900EA948A}"/>
              </a:ext>
            </a:extLst>
          </p:cNvPr>
          <p:cNvSpPr/>
          <p:nvPr/>
        </p:nvSpPr>
        <p:spPr>
          <a:xfrm>
            <a:off x="1055688" y="4725000"/>
            <a:ext cx="3960310" cy="1795600"/>
          </a:xfrm>
          <a:prstGeom prst="leftArrow">
            <a:avLst>
              <a:gd name="adj1" fmla="val 50000"/>
              <a:gd name="adj2" fmla="val 4999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>
                <a:solidFill>
                  <a:srgbClr val="000000"/>
                </a:solidFill>
              </a:rPr>
              <a:t>Eén grote liefde</a:t>
            </a:r>
          </a:p>
        </p:txBody>
      </p:sp>
      <p:sp>
        <p:nvSpPr>
          <p:cNvPr id="12" name="Pijl: links 11">
            <a:extLst>
              <a:ext uri="{FF2B5EF4-FFF2-40B4-BE49-F238E27FC236}">
                <a16:creationId xmlns:a16="http://schemas.microsoft.com/office/drawing/2014/main" id="{4D838392-97C4-89E5-23E8-0BB0518419AB}"/>
              </a:ext>
            </a:extLst>
          </p:cNvPr>
          <p:cNvSpPr/>
          <p:nvPr/>
        </p:nvSpPr>
        <p:spPr>
          <a:xfrm flipH="1">
            <a:off x="7189904" y="4725000"/>
            <a:ext cx="3946408" cy="1795600"/>
          </a:xfrm>
          <a:prstGeom prst="leftArrow">
            <a:avLst>
              <a:gd name="adj1" fmla="val 50000"/>
              <a:gd name="adj2" fmla="val 4999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>
                <a:solidFill>
                  <a:srgbClr val="000000"/>
                </a:solidFill>
              </a:rPr>
              <a:t>Veel vrienden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8A14E6D4-7B9A-362C-7050-C0D0B593CD2D}"/>
              </a:ext>
            </a:extLst>
          </p:cNvPr>
          <p:cNvSpPr/>
          <p:nvPr/>
        </p:nvSpPr>
        <p:spPr>
          <a:xfrm>
            <a:off x="5232000" y="5157000"/>
            <a:ext cx="1800000" cy="93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>
                <a:solidFill>
                  <a:srgbClr val="000000"/>
                </a:solidFill>
              </a:rPr>
              <a:t>Allebei niet</a:t>
            </a:r>
          </a:p>
        </p:txBody>
      </p:sp>
      <p:pic>
        <p:nvPicPr>
          <p:cNvPr id="5" name="Tijdelijke aanduiding voor afbeelding 4" descr="Afbeelding met persoon, poseren, massa&#10;&#10;Automatisch gegenereerde beschrijving">
            <a:extLst>
              <a:ext uri="{FF2B5EF4-FFF2-40B4-BE49-F238E27FC236}">
                <a16:creationId xmlns:a16="http://schemas.microsoft.com/office/drawing/2014/main" id="{3197ED59-5027-36D0-411D-6AF6380E4B2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" r="3498"/>
          <a:stretch>
            <a:fillRect/>
          </a:stretch>
        </p:blipFill>
        <p:spPr>
          <a:xfrm>
            <a:off x="7032625" y="1268413"/>
            <a:ext cx="4103688" cy="2881312"/>
          </a:xfrm>
        </p:spPr>
      </p:pic>
      <p:pic>
        <p:nvPicPr>
          <p:cNvPr id="6" name="Tijdelijke aanduiding voor afbeelding 4">
            <a:extLst>
              <a:ext uri="{FF2B5EF4-FFF2-40B4-BE49-F238E27FC236}">
                <a16:creationId xmlns:a16="http://schemas.microsoft.com/office/drawing/2014/main" id="{7116049E-8C24-C2FF-9E75-D57998676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r="2502"/>
          <a:stretch/>
        </p:blipFill>
        <p:spPr>
          <a:xfrm>
            <a:off x="1055688" y="1210754"/>
            <a:ext cx="4103688" cy="288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74442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025D6-ABA4-3F3F-0795-84A1A40DA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32" y="167740"/>
            <a:ext cx="10237268" cy="410080"/>
          </a:xfrm>
        </p:spPr>
        <p:txBody>
          <a:bodyPr>
            <a:normAutofit fontScale="90000"/>
          </a:bodyPr>
          <a:lstStyle/>
          <a:p>
            <a:r>
              <a:rPr lang="nl-NL"/>
              <a:t>Opdracht 1 Wat kies je?-spel</a:t>
            </a:r>
          </a:p>
        </p:txBody>
      </p:sp>
      <p:sp>
        <p:nvSpPr>
          <p:cNvPr id="11" name="Pijl: links 10">
            <a:extLst>
              <a:ext uri="{FF2B5EF4-FFF2-40B4-BE49-F238E27FC236}">
                <a16:creationId xmlns:a16="http://schemas.microsoft.com/office/drawing/2014/main" id="{F581C526-4FBC-7AA9-AEC5-224900EA948A}"/>
              </a:ext>
            </a:extLst>
          </p:cNvPr>
          <p:cNvSpPr/>
          <p:nvPr/>
        </p:nvSpPr>
        <p:spPr>
          <a:xfrm>
            <a:off x="911998" y="4725000"/>
            <a:ext cx="4104000" cy="1795600"/>
          </a:xfrm>
          <a:prstGeom prst="leftArrow">
            <a:avLst>
              <a:gd name="adj1" fmla="val 50000"/>
              <a:gd name="adj2" fmla="val 4999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>
                <a:solidFill>
                  <a:srgbClr val="000000"/>
                </a:solidFill>
              </a:rPr>
              <a:t>Eerlijk verliezen</a:t>
            </a:r>
          </a:p>
        </p:txBody>
      </p:sp>
      <p:sp>
        <p:nvSpPr>
          <p:cNvPr id="12" name="Pijl: links 11">
            <a:extLst>
              <a:ext uri="{FF2B5EF4-FFF2-40B4-BE49-F238E27FC236}">
                <a16:creationId xmlns:a16="http://schemas.microsoft.com/office/drawing/2014/main" id="{4D838392-97C4-89E5-23E8-0BB0518419AB}"/>
              </a:ext>
            </a:extLst>
          </p:cNvPr>
          <p:cNvSpPr/>
          <p:nvPr/>
        </p:nvSpPr>
        <p:spPr>
          <a:xfrm flipH="1">
            <a:off x="7189904" y="4725000"/>
            <a:ext cx="4104000" cy="1795600"/>
          </a:xfrm>
          <a:prstGeom prst="leftArrow">
            <a:avLst>
              <a:gd name="adj1" fmla="val 50000"/>
              <a:gd name="adj2" fmla="val 4999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>
                <a:solidFill>
                  <a:srgbClr val="000000"/>
                </a:solidFill>
              </a:rPr>
              <a:t>Valsspelend winnen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8A14E6D4-7B9A-362C-7050-C0D0B593CD2D}"/>
              </a:ext>
            </a:extLst>
          </p:cNvPr>
          <p:cNvSpPr/>
          <p:nvPr/>
        </p:nvSpPr>
        <p:spPr>
          <a:xfrm>
            <a:off x="5232000" y="5157000"/>
            <a:ext cx="1800000" cy="93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>
                <a:solidFill>
                  <a:srgbClr val="000000"/>
                </a:solidFill>
              </a:rPr>
              <a:t>Allebei niet</a:t>
            </a:r>
          </a:p>
        </p:txBody>
      </p:sp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3197ED59-5027-36D0-411D-6AF6380E4B2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" r="2430"/>
          <a:stretch/>
        </p:blipFill>
        <p:spPr>
          <a:xfrm>
            <a:off x="7032625" y="1268413"/>
            <a:ext cx="4103688" cy="2881312"/>
          </a:xfrm>
        </p:spPr>
      </p:pic>
      <p:pic>
        <p:nvPicPr>
          <p:cNvPr id="6" name="Tijdelijke aanduiding voor afbeelding 4">
            <a:extLst>
              <a:ext uri="{FF2B5EF4-FFF2-40B4-BE49-F238E27FC236}">
                <a16:creationId xmlns:a16="http://schemas.microsoft.com/office/drawing/2014/main" id="{7116049E-8C24-C2FF-9E75-D57998676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r="2502"/>
          <a:stretch/>
        </p:blipFill>
        <p:spPr>
          <a:xfrm>
            <a:off x="1055688" y="1210754"/>
            <a:ext cx="4103688" cy="288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57033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025D6-ABA4-3F3F-0795-84A1A40DA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32" y="167740"/>
            <a:ext cx="10237268" cy="410080"/>
          </a:xfrm>
        </p:spPr>
        <p:txBody>
          <a:bodyPr>
            <a:normAutofit fontScale="90000"/>
          </a:bodyPr>
          <a:lstStyle/>
          <a:p>
            <a:r>
              <a:rPr lang="nl-NL"/>
              <a:t>Opdracht 1 Wat kies je?-spel</a:t>
            </a:r>
          </a:p>
        </p:txBody>
      </p:sp>
      <p:sp>
        <p:nvSpPr>
          <p:cNvPr id="11" name="Pijl: links 10">
            <a:extLst>
              <a:ext uri="{FF2B5EF4-FFF2-40B4-BE49-F238E27FC236}">
                <a16:creationId xmlns:a16="http://schemas.microsoft.com/office/drawing/2014/main" id="{F581C526-4FBC-7AA9-AEC5-224900EA948A}"/>
              </a:ext>
            </a:extLst>
          </p:cNvPr>
          <p:cNvSpPr/>
          <p:nvPr/>
        </p:nvSpPr>
        <p:spPr>
          <a:xfrm>
            <a:off x="911998" y="4725000"/>
            <a:ext cx="4104000" cy="1795600"/>
          </a:xfrm>
          <a:prstGeom prst="leftArrow">
            <a:avLst>
              <a:gd name="adj1" fmla="val 50000"/>
              <a:gd name="adj2" fmla="val 4999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>
                <a:solidFill>
                  <a:srgbClr val="000000"/>
                </a:solidFill>
              </a:rPr>
              <a:t>Snel reizen met de auto</a:t>
            </a:r>
          </a:p>
        </p:txBody>
      </p:sp>
      <p:sp>
        <p:nvSpPr>
          <p:cNvPr id="12" name="Pijl: links 11">
            <a:extLst>
              <a:ext uri="{FF2B5EF4-FFF2-40B4-BE49-F238E27FC236}">
                <a16:creationId xmlns:a16="http://schemas.microsoft.com/office/drawing/2014/main" id="{4D838392-97C4-89E5-23E8-0BB0518419AB}"/>
              </a:ext>
            </a:extLst>
          </p:cNvPr>
          <p:cNvSpPr/>
          <p:nvPr/>
        </p:nvSpPr>
        <p:spPr>
          <a:xfrm flipH="1">
            <a:off x="7189904" y="4725000"/>
            <a:ext cx="4104000" cy="1795600"/>
          </a:xfrm>
          <a:prstGeom prst="leftArrow">
            <a:avLst>
              <a:gd name="adj1" fmla="val 50000"/>
              <a:gd name="adj2" fmla="val 4999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>
                <a:solidFill>
                  <a:srgbClr val="000000"/>
                </a:solidFill>
              </a:rPr>
              <a:t>Langzaam reizen met de trein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8A14E6D4-7B9A-362C-7050-C0D0B593CD2D}"/>
              </a:ext>
            </a:extLst>
          </p:cNvPr>
          <p:cNvSpPr/>
          <p:nvPr/>
        </p:nvSpPr>
        <p:spPr>
          <a:xfrm>
            <a:off x="5232000" y="5157000"/>
            <a:ext cx="1800000" cy="93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>
                <a:solidFill>
                  <a:srgbClr val="000000"/>
                </a:solidFill>
              </a:rPr>
              <a:t>Allebei niet</a:t>
            </a:r>
          </a:p>
        </p:txBody>
      </p:sp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3197ED59-5027-36D0-411D-6AF6380E4B2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r="2502"/>
          <a:stretch/>
        </p:blipFill>
        <p:spPr>
          <a:xfrm>
            <a:off x="7032625" y="1268413"/>
            <a:ext cx="4103688" cy="2881312"/>
          </a:xfrm>
        </p:spPr>
      </p:pic>
      <p:pic>
        <p:nvPicPr>
          <p:cNvPr id="6" name="Tijdelijke aanduiding voor afbeelding 4">
            <a:extLst>
              <a:ext uri="{FF2B5EF4-FFF2-40B4-BE49-F238E27FC236}">
                <a16:creationId xmlns:a16="http://schemas.microsoft.com/office/drawing/2014/main" id="{7116049E-8C24-C2FF-9E75-D57998676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r="2502"/>
          <a:stretch/>
        </p:blipFill>
        <p:spPr>
          <a:xfrm>
            <a:off x="1055688" y="1210754"/>
            <a:ext cx="4103688" cy="288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39991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025D6-ABA4-3F3F-0795-84A1A40DA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32" y="167740"/>
            <a:ext cx="10237268" cy="410080"/>
          </a:xfrm>
        </p:spPr>
        <p:txBody>
          <a:bodyPr>
            <a:normAutofit fontScale="90000"/>
          </a:bodyPr>
          <a:lstStyle/>
          <a:p>
            <a:r>
              <a:rPr lang="nl-NL"/>
              <a:t>Opdracht 1 Wat kies je?-spel</a:t>
            </a:r>
          </a:p>
        </p:txBody>
      </p:sp>
      <p:sp>
        <p:nvSpPr>
          <p:cNvPr id="11" name="Pijl: links 10">
            <a:extLst>
              <a:ext uri="{FF2B5EF4-FFF2-40B4-BE49-F238E27FC236}">
                <a16:creationId xmlns:a16="http://schemas.microsoft.com/office/drawing/2014/main" id="{F581C526-4FBC-7AA9-AEC5-224900EA948A}"/>
              </a:ext>
            </a:extLst>
          </p:cNvPr>
          <p:cNvSpPr/>
          <p:nvPr/>
        </p:nvSpPr>
        <p:spPr>
          <a:xfrm>
            <a:off x="911998" y="4725000"/>
            <a:ext cx="4104000" cy="1795600"/>
          </a:xfrm>
          <a:prstGeom prst="leftArrow">
            <a:avLst>
              <a:gd name="adj1" fmla="val 50000"/>
              <a:gd name="adj2" fmla="val 4999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>
                <a:solidFill>
                  <a:srgbClr val="000000"/>
                </a:solidFill>
              </a:rPr>
              <a:t>Tweedehands kleding</a:t>
            </a:r>
          </a:p>
        </p:txBody>
      </p:sp>
      <p:sp>
        <p:nvSpPr>
          <p:cNvPr id="12" name="Pijl: links 11">
            <a:extLst>
              <a:ext uri="{FF2B5EF4-FFF2-40B4-BE49-F238E27FC236}">
                <a16:creationId xmlns:a16="http://schemas.microsoft.com/office/drawing/2014/main" id="{4D838392-97C4-89E5-23E8-0BB0518419AB}"/>
              </a:ext>
            </a:extLst>
          </p:cNvPr>
          <p:cNvSpPr/>
          <p:nvPr/>
        </p:nvSpPr>
        <p:spPr>
          <a:xfrm flipH="1">
            <a:off x="7189904" y="4725000"/>
            <a:ext cx="4104000" cy="1795600"/>
          </a:xfrm>
          <a:prstGeom prst="leftArrow">
            <a:avLst>
              <a:gd name="adj1" fmla="val 50000"/>
              <a:gd name="adj2" fmla="val 4999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>
                <a:solidFill>
                  <a:srgbClr val="000000"/>
                </a:solidFill>
              </a:rPr>
              <a:t>Nieuwe kleding</a:t>
            </a:r>
          </a:p>
        </p:txBody>
      </p:sp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3197ED59-5027-36D0-411D-6AF6380E4B2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" r="2715"/>
          <a:stretch/>
        </p:blipFill>
        <p:spPr>
          <a:xfrm>
            <a:off x="7032625" y="1268413"/>
            <a:ext cx="4103688" cy="2881312"/>
          </a:xfrm>
        </p:spPr>
      </p:pic>
      <p:pic>
        <p:nvPicPr>
          <p:cNvPr id="6" name="Tijdelijke aanduiding voor afbeelding 4">
            <a:extLst>
              <a:ext uri="{FF2B5EF4-FFF2-40B4-BE49-F238E27FC236}">
                <a16:creationId xmlns:a16="http://schemas.microsoft.com/office/drawing/2014/main" id="{7116049E-8C24-C2FF-9E75-D57998676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r="2858"/>
          <a:stretch/>
        </p:blipFill>
        <p:spPr>
          <a:xfrm>
            <a:off x="1055688" y="1210754"/>
            <a:ext cx="4103688" cy="288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04358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025D6-ABA4-3F3F-0795-84A1A40DA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32" y="167740"/>
            <a:ext cx="10237268" cy="410080"/>
          </a:xfrm>
        </p:spPr>
        <p:txBody>
          <a:bodyPr>
            <a:normAutofit fontScale="90000"/>
          </a:bodyPr>
          <a:lstStyle/>
          <a:p>
            <a:r>
              <a:rPr lang="nl-NL"/>
              <a:t>Opdracht 1 Wat kies je?-spel</a:t>
            </a:r>
          </a:p>
        </p:txBody>
      </p:sp>
      <p:sp>
        <p:nvSpPr>
          <p:cNvPr id="11" name="Pijl: links 10">
            <a:extLst>
              <a:ext uri="{FF2B5EF4-FFF2-40B4-BE49-F238E27FC236}">
                <a16:creationId xmlns:a16="http://schemas.microsoft.com/office/drawing/2014/main" id="{F581C526-4FBC-7AA9-AEC5-224900EA948A}"/>
              </a:ext>
            </a:extLst>
          </p:cNvPr>
          <p:cNvSpPr/>
          <p:nvPr/>
        </p:nvSpPr>
        <p:spPr>
          <a:xfrm>
            <a:off x="911998" y="4725000"/>
            <a:ext cx="4104000" cy="1795600"/>
          </a:xfrm>
          <a:prstGeom prst="leftArrow">
            <a:avLst>
              <a:gd name="adj1" fmla="val 50000"/>
              <a:gd name="adj2" fmla="val 4999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>
                <a:solidFill>
                  <a:srgbClr val="000000"/>
                </a:solidFill>
              </a:rPr>
              <a:t>Avontuurlijke vakantie</a:t>
            </a:r>
          </a:p>
        </p:txBody>
      </p:sp>
      <p:sp>
        <p:nvSpPr>
          <p:cNvPr id="12" name="Pijl: links 11">
            <a:extLst>
              <a:ext uri="{FF2B5EF4-FFF2-40B4-BE49-F238E27FC236}">
                <a16:creationId xmlns:a16="http://schemas.microsoft.com/office/drawing/2014/main" id="{4D838392-97C4-89E5-23E8-0BB0518419AB}"/>
              </a:ext>
            </a:extLst>
          </p:cNvPr>
          <p:cNvSpPr/>
          <p:nvPr/>
        </p:nvSpPr>
        <p:spPr>
          <a:xfrm flipH="1">
            <a:off x="7189904" y="4725000"/>
            <a:ext cx="4104000" cy="1795600"/>
          </a:xfrm>
          <a:prstGeom prst="leftArrow">
            <a:avLst>
              <a:gd name="adj1" fmla="val 50000"/>
              <a:gd name="adj2" fmla="val 4999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>
                <a:solidFill>
                  <a:srgbClr val="000000"/>
                </a:solidFill>
              </a:rPr>
              <a:t>Luie vakantie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8A14E6D4-7B9A-362C-7050-C0D0B593CD2D}"/>
              </a:ext>
            </a:extLst>
          </p:cNvPr>
          <p:cNvSpPr/>
          <p:nvPr/>
        </p:nvSpPr>
        <p:spPr>
          <a:xfrm>
            <a:off x="5232000" y="5157000"/>
            <a:ext cx="1800000" cy="93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>
                <a:solidFill>
                  <a:srgbClr val="000000"/>
                </a:solidFill>
              </a:rPr>
              <a:t>Allebei niet</a:t>
            </a:r>
          </a:p>
        </p:txBody>
      </p:sp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3197ED59-5027-36D0-411D-6AF6380E4B2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r="2502"/>
          <a:stretch/>
        </p:blipFill>
        <p:spPr>
          <a:xfrm>
            <a:off x="7032625" y="1268413"/>
            <a:ext cx="4103688" cy="2881312"/>
          </a:xfrm>
        </p:spPr>
      </p:pic>
      <p:pic>
        <p:nvPicPr>
          <p:cNvPr id="6" name="Tijdelijke aanduiding voor afbeelding 4">
            <a:extLst>
              <a:ext uri="{FF2B5EF4-FFF2-40B4-BE49-F238E27FC236}">
                <a16:creationId xmlns:a16="http://schemas.microsoft.com/office/drawing/2014/main" id="{7116049E-8C24-C2FF-9E75-D57998676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r="2502"/>
          <a:stretch/>
        </p:blipFill>
        <p:spPr>
          <a:xfrm>
            <a:off x="1055688" y="1210754"/>
            <a:ext cx="4103688" cy="288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47016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025D6-ABA4-3F3F-0795-84A1A40DA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32" y="167740"/>
            <a:ext cx="10237268" cy="410080"/>
          </a:xfrm>
        </p:spPr>
        <p:txBody>
          <a:bodyPr>
            <a:normAutofit fontScale="90000"/>
          </a:bodyPr>
          <a:lstStyle/>
          <a:p>
            <a:r>
              <a:rPr lang="nl-NL"/>
              <a:t>Opdracht 1 Wat kies je?-spel</a:t>
            </a:r>
          </a:p>
        </p:txBody>
      </p:sp>
      <p:sp>
        <p:nvSpPr>
          <p:cNvPr id="11" name="Pijl: links 10">
            <a:extLst>
              <a:ext uri="{FF2B5EF4-FFF2-40B4-BE49-F238E27FC236}">
                <a16:creationId xmlns:a16="http://schemas.microsoft.com/office/drawing/2014/main" id="{F581C526-4FBC-7AA9-AEC5-224900EA948A}"/>
              </a:ext>
            </a:extLst>
          </p:cNvPr>
          <p:cNvSpPr/>
          <p:nvPr/>
        </p:nvSpPr>
        <p:spPr>
          <a:xfrm>
            <a:off x="911998" y="4725000"/>
            <a:ext cx="4104000" cy="1795600"/>
          </a:xfrm>
          <a:prstGeom prst="leftArrow">
            <a:avLst>
              <a:gd name="adj1" fmla="val 50000"/>
              <a:gd name="adj2" fmla="val 4999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>
                <a:solidFill>
                  <a:srgbClr val="000000"/>
                </a:solidFill>
              </a:rPr>
              <a:t>Je geld sparen</a:t>
            </a:r>
          </a:p>
        </p:txBody>
      </p:sp>
      <p:sp>
        <p:nvSpPr>
          <p:cNvPr id="12" name="Pijl: links 11">
            <a:extLst>
              <a:ext uri="{FF2B5EF4-FFF2-40B4-BE49-F238E27FC236}">
                <a16:creationId xmlns:a16="http://schemas.microsoft.com/office/drawing/2014/main" id="{4D838392-97C4-89E5-23E8-0BB0518419AB}"/>
              </a:ext>
            </a:extLst>
          </p:cNvPr>
          <p:cNvSpPr/>
          <p:nvPr/>
        </p:nvSpPr>
        <p:spPr>
          <a:xfrm flipH="1">
            <a:off x="7189904" y="4725000"/>
            <a:ext cx="4104000" cy="1795600"/>
          </a:xfrm>
          <a:prstGeom prst="leftArrow">
            <a:avLst>
              <a:gd name="adj1" fmla="val 50000"/>
              <a:gd name="adj2" fmla="val 4999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>
                <a:solidFill>
                  <a:srgbClr val="000000"/>
                </a:solidFill>
              </a:rPr>
              <a:t>Je geld gelijk uitgeven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8A14E6D4-7B9A-362C-7050-C0D0B593CD2D}"/>
              </a:ext>
            </a:extLst>
          </p:cNvPr>
          <p:cNvSpPr/>
          <p:nvPr/>
        </p:nvSpPr>
        <p:spPr>
          <a:xfrm>
            <a:off x="5232000" y="5157000"/>
            <a:ext cx="1800000" cy="93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>
                <a:solidFill>
                  <a:srgbClr val="000000"/>
                </a:solidFill>
              </a:rPr>
              <a:t>Allebei niet</a:t>
            </a:r>
          </a:p>
        </p:txBody>
      </p:sp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3197ED59-5027-36D0-411D-6AF6380E4B2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" r="2430"/>
          <a:stretch/>
        </p:blipFill>
        <p:spPr>
          <a:xfrm>
            <a:off x="7032625" y="1268413"/>
            <a:ext cx="4103688" cy="2881312"/>
          </a:xfrm>
        </p:spPr>
      </p:pic>
      <p:pic>
        <p:nvPicPr>
          <p:cNvPr id="6" name="Tijdelijke aanduiding voor afbeelding 4">
            <a:extLst>
              <a:ext uri="{FF2B5EF4-FFF2-40B4-BE49-F238E27FC236}">
                <a16:creationId xmlns:a16="http://schemas.microsoft.com/office/drawing/2014/main" id="{7116049E-8C24-C2FF-9E75-D57998676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r="2502"/>
          <a:stretch/>
        </p:blipFill>
        <p:spPr>
          <a:xfrm>
            <a:off x="1055688" y="1210754"/>
            <a:ext cx="4103688" cy="288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11742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025D6-ABA4-3F3F-0795-84A1A40DA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32" y="167740"/>
            <a:ext cx="10237268" cy="410080"/>
          </a:xfrm>
        </p:spPr>
        <p:txBody>
          <a:bodyPr>
            <a:normAutofit fontScale="90000"/>
          </a:bodyPr>
          <a:lstStyle/>
          <a:p>
            <a:r>
              <a:rPr lang="nl-NL"/>
              <a:t>Opdracht 1 Wat kies je?-spel</a:t>
            </a:r>
          </a:p>
        </p:txBody>
      </p:sp>
      <p:sp>
        <p:nvSpPr>
          <p:cNvPr id="11" name="Pijl: links 10">
            <a:extLst>
              <a:ext uri="{FF2B5EF4-FFF2-40B4-BE49-F238E27FC236}">
                <a16:creationId xmlns:a16="http://schemas.microsoft.com/office/drawing/2014/main" id="{F581C526-4FBC-7AA9-AEC5-224900EA948A}"/>
              </a:ext>
            </a:extLst>
          </p:cNvPr>
          <p:cNvSpPr/>
          <p:nvPr/>
        </p:nvSpPr>
        <p:spPr>
          <a:xfrm>
            <a:off x="911998" y="4725000"/>
            <a:ext cx="4104000" cy="1795600"/>
          </a:xfrm>
          <a:prstGeom prst="leftArrow">
            <a:avLst>
              <a:gd name="adj1" fmla="val 50000"/>
              <a:gd name="adj2" fmla="val 4999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>
                <a:solidFill>
                  <a:srgbClr val="000000"/>
                </a:solidFill>
              </a:rPr>
              <a:t>Cadeautjes krijgen</a:t>
            </a:r>
          </a:p>
        </p:txBody>
      </p:sp>
      <p:sp>
        <p:nvSpPr>
          <p:cNvPr id="12" name="Pijl: links 11">
            <a:extLst>
              <a:ext uri="{FF2B5EF4-FFF2-40B4-BE49-F238E27FC236}">
                <a16:creationId xmlns:a16="http://schemas.microsoft.com/office/drawing/2014/main" id="{4D838392-97C4-89E5-23E8-0BB0518419AB}"/>
              </a:ext>
            </a:extLst>
          </p:cNvPr>
          <p:cNvSpPr/>
          <p:nvPr/>
        </p:nvSpPr>
        <p:spPr>
          <a:xfrm flipH="1">
            <a:off x="7189904" y="4725000"/>
            <a:ext cx="4104000" cy="1795600"/>
          </a:xfrm>
          <a:prstGeom prst="leftArrow">
            <a:avLst>
              <a:gd name="adj1" fmla="val 50000"/>
              <a:gd name="adj2" fmla="val 4999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>
                <a:solidFill>
                  <a:srgbClr val="000000"/>
                </a:solidFill>
              </a:rPr>
              <a:t>Cadeautjes geven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8A14E6D4-7B9A-362C-7050-C0D0B593CD2D}"/>
              </a:ext>
            </a:extLst>
          </p:cNvPr>
          <p:cNvSpPr/>
          <p:nvPr/>
        </p:nvSpPr>
        <p:spPr>
          <a:xfrm>
            <a:off x="5232000" y="5157000"/>
            <a:ext cx="1800000" cy="93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>
                <a:solidFill>
                  <a:srgbClr val="000000"/>
                </a:solidFill>
              </a:rPr>
              <a:t>Allebei niet</a:t>
            </a:r>
          </a:p>
        </p:txBody>
      </p:sp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3197ED59-5027-36D0-411D-6AF6380E4B2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r="2502"/>
          <a:stretch/>
        </p:blipFill>
        <p:spPr>
          <a:xfrm>
            <a:off x="7032625" y="1268413"/>
            <a:ext cx="4103688" cy="2881312"/>
          </a:xfrm>
        </p:spPr>
      </p:pic>
      <p:pic>
        <p:nvPicPr>
          <p:cNvPr id="6" name="Tijdelijke aanduiding voor afbeelding 4">
            <a:extLst>
              <a:ext uri="{FF2B5EF4-FFF2-40B4-BE49-F238E27FC236}">
                <a16:creationId xmlns:a16="http://schemas.microsoft.com/office/drawing/2014/main" id="{7116049E-8C24-C2FF-9E75-D57998676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r="2502"/>
          <a:stretch/>
        </p:blipFill>
        <p:spPr>
          <a:xfrm>
            <a:off x="1055688" y="1210754"/>
            <a:ext cx="4103688" cy="288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517064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025D6-ABA4-3F3F-0795-84A1A40DA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32" y="167740"/>
            <a:ext cx="10237268" cy="410080"/>
          </a:xfrm>
        </p:spPr>
        <p:txBody>
          <a:bodyPr>
            <a:normAutofit fontScale="90000"/>
          </a:bodyPr>
          <a:lstStyle/>
          <a:p>
            <a:r>
              <a:rPr lang="nl-NL"/>
              <a:t>Opdracht 1 Wat kies je?-spel</a:t>
            </a:r>
          </a:p>
        </p:txBody>
      </p:sp>
      <p:sp>
        <p:nvSpPr>
          <p:cNvPr id="11" name="Pijl: links 10">
            <a:extLst>
              <a:ext uri="{FF2B5EF4-FFF2-40B4-BE49-F238E27FC236}">
                <a16:creationId xmlns:a16="http://schemas.microsoft.com/office/drawing/2014/main" id="{F581C526-4FBC-7AA9-AEC5-224900EA948A}"/>
              </a:ext>
            </a:extLst>
          </p:cNvPr>
          <p:cNvSpPr/>
          <p:nvPr/>
        </p:nvSpPr>
        <p:spPr>
          <a:xfrm>
            <a:off x="911998" y="4725000"/>
            <a:ext cx="4104000" cy="1795600"/>
          </a:xfrm>
          <a:prstGeom prst="leftArrow">
            <a:avLst>
              <a:gd name="adj1" fmla="val 50000"/>
              <a:gd name="adj2" fmla="val 4999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>
                <a:solidFill>
                  <a:srgbClr val="000000"/>
                </a:solidFill>
              </a:rPr>
              <a:t>Mensen </a:t>
            </a:r>
          </a:p>
        </p:txBody>
      </p:sp>
      <p:sp>
        <p:nvSpPr>
          <p:cNvPr id="12" name="Pijl: links 11">
            <a:extLst>
              <a:ext uri="{FF2B5EF4-FFF2-40B4-BE49-F238E27FC236}">
                <a16:creationId xmlns:a16="http://schemas.microsoft.com/office/drawing/2014/main" id="{4D838392-97C4-89E5-23E8-0BB0518419AB}"/>
              </a:ext>
            </a:extLst>
          </p:cNvPr>
          <p:cNvSpPr/>
          <p:nvPr/>
        </p:nvSpPr>
        <p:spPr>
          <a:xfrm flipH="1">
            <a:off x="7189904" y="4725000"/>
            <a:ext cx="4104000" cy="1795600"/>
          </a:xfrm>
          <a:prstGeom prst="leftArrow">
            <a:avLst>
              <a:gd name="adj1" fmla="val 50000"/>
              <a:gd name="adj2" fmla="val 4999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>
                <a:solidFill>
                  <a:srgbClr val="000000"/>
                </a:solidFill>
              </a:rPr>
              <a:t>Dieren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8A14E6D4-7B9A-362C-7050-C0D0B593CD2D}"/>
              </a:ext>
            </a:extLst>
          </p:cNvPr>
          <p:cNvSpPr/>
          <p:nvPr/>
        </p:nvSpPr>
        <p:spPr>
          <a:xfrm>
            <a:off x="5232000" y="5157000"/>
            <a:ext cx="1800000" cy="93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>
                <a:solidFill>
                  <a:srgbClr val="000000"/>
                </a:solidFill>
              </a:rPr>
              <a:t>Allebei niet</a:t>
            </a:r>
          </a:p>
        </p:txBody>
      </p:sp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3197ED59-5027-36D0-411D-6AF6380E4B2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r="2502"/>
          <a:stretch/>
        </p:blipFill>
        <p:spPr>
          <a:xfrm>
            <a:off x="7032625" y="1268413"/>
            <a:ext cx="4103688" cy="2881312"/>
          </a:xfrm>
        </p:spPr>
      </p:pic>
      <p:pic>
        <p:nvPicPr>
          <p:cNvPr id="6" name="Tijdelijke aanduiding voor afbeelding 4">
            <a:extLst>
              <a:ext uri="{FF2B5EF4-FFF2-40B4-BE49-F238E27FC236}">
                <a16:creationId xmlns:a16="http://schemas.microsoft.com/office/drawing/2014/main" id="{7116049E-8C24-C2FF-9E75-D57998676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4" b="4584"/>
          <a:stretch/>
        </p:blipFill>
        <p:spPr>
          <a:xfrm>
            <a:off x="1055688" y="1210754"/>
            <a:ext cx="4103688" cy="288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2340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025D6-ABA4-3F3F-0795-84A1A40DA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32" y="167740"/>
            <a:ext cx="10237268" cy="410080"/>
          </a:xfrm>
        </p:spPr>
        <p:txBody>
          <a:bodyPr>
            <a:normAutofit fontScale="90000"/>
          </a:bodyPr>
          <a:lstStyle/>
          <a:p>
            <a:r>
              <a:rPr lang="nl-NL"/>
              <a:t>Opdracht 1 Wat kies je?-spel</a:t>
            </a:r>
          </a:p>
        </p:txBody>
      </p:sp>
      <p:sp>
        <p:nvSpPr>
          <p:cNvPr id="11" name="Pijl: links 10">
            <a:extLst>
              <a:ext uri="{FF2B5EF4-FFF2-40B4-BE49-F238E27FC236}">
                <a16:creationId xmlns:a16="http://schemas.microsoft.com/office/drawing/2014/main" id="{F581C526-4FBC-7AA9-AEC5-224900EA948A}"/>
              </a:ext>
            </a:extLst>
          </p:cNvPr>
          <p:cNvSpPr/>
          <p:nvPr/>
        </p:nvSpPr>
        <p:spPr>
          <a:xfrm>
            <a:off x="911998" y="4725000"/>
            <a:ext cx="4104000" cy="1795600"/>
          </a:xfrm>
          <a:prstGeom prst="leftArrow">
            <a:avLst>
              <a:gd name="adj1" fmla="val 50000"/>
              <a:gd name="adj2" fmla="val 4999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>
                <a:solidFill>
                  <a:srgbClr val="000000"/>
                </a:solidFill>
              </a:rPr>
              <a:t>De drukte van de stad </a:t>
            </a:r>
          </a:p>
        </p:txBody>
      </p:sp>
      <p:sp>
        <p:nvSpPr>
          <p:cNvPr id="12" name="Pijl: links 11">
            <a:extLst>
              <a:ext uri="{FF2B5EF4-FFF2-40B4-BE49-F238E27FC236}">
                <a16:creationId xmlns:a16="http://schemas.microsoft.com/office/drawing/2014/main" id="{4D838392-97C4-89E5-23E8-0BB0518419AB}"/>
              </a:ext>
            </a:extLst>
          </p:cNvPr>
          <p:cNvSpPr/>
          <p:nvPr/>
        </p:nvSpPr>
        <p:spPr>
          <a:xfrm flipH="1">
            <a:off x="7189904" y="4725000"/>
            <a:ext cx="4104000" cy="1795600"/>
          </a:xfrm>
          <a:prstGeom prst="leftArrow">
            <a:avLst>
              <a:gd name="adj1" fmla="val 50000"/>
              <a:gd name="adj2" fmla="val 4999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>
                <a:solidFill>
                  <a:srgbClr val="000000"/>
                </a:solidFill>
              </a:rPr>
              <a:t>De rust van een dorp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8A14E6D4-7B9A-362C-7050-C0D0B593CD2D}"/>
              </a:ext>
            </a:extLst>
          </p:cNvPr>
          <p:cNvSpPr/>
          <p:nvPr/>
        </p:nvSpPr>
        <p:spPr>
          <a:xfrm>
            <a:off x="5232000" y="5157000"/>
            <a:ext cx="1800000" cy="93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>
                <a:solidFill>
                  <a:srgbClr val="000000"/>
                </a:solidFill>
              </a:rPr>
              <a:t>Allebei niet</a:t>
            </a:r>
          </a:p>
        </p:txBody>
      </p:sp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3197ED59-5027-36D0-411D-6AF6380E4B2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r="2502"/>
          <a:stretch/>
        </p:blipFill>
        <p:spPr>
          <a:xfrm>
            <a:off x="7032625" y="1268413"/>
            <a:ext cx="4103688" cy="2881312"/>
          </a:xfrm>
        </p:spPr>
      </p:pic>
      <p:pic>
        <p:nvPicPr>
          <p:cNvPr id="6" name="Tijdelijke aanduiding voor afbeelding 4">
            <a:extLst>
              <a:ext uri="{FF2B5EF4-FFF2-40B4-BE49-F238E27FC236}">
                <a16:creationId xmlns:a16="http://schemas.microsoft.com/office/drawing/2014/main" id="{7116049E-8C24-C2FF-9E75-D57998676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r="2502"/>
          <a:stretch/>
        </p:blipFill>
        <p:spPr>
          <a:xfrm>
            <a:off x="1055688" y="1210754"/>
            <a:ext cx="4103688" cy="288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1633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A793857-DE48-F887-FB04-6782E8563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Opdracht 1 Identiteit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1E7BDC3-AA6C-3763-502A-B170B1C5D9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b="1"/>
              <a:t>Thema 1 </a:t>
            </a:r>
            <a:r>
              <a:rPr lang="nl-NL"/>
              <a:t>Je identiteit</a:t>
            </a:r>
          </a:p>
        </p:txBody>
      </p:sp>
      <p:pic>
        <p:nvPicPr>
          <p:cNvPr id="5" name="Onlinemedia 4" title="Kies Vooraf | Thema 1">
            <a:hlinkClick r:id="" action="ppaction://media"/>
            <a:extLst>
              <a:ext uri="{FF2B5EF4-FFF2-40B4-BE49-F238E27FC236}">
                <a16:creationId xmlns:a16="http://schemas.microsoft.com/office/drawing/2014/main" id="{C053FE80-AE76-BF51-7982-A64A3A0CF2B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90753" y="1277850"/>
            <a:ext cx="8591782" cy="484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75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76A15D-E758-4822-10BD-AF3107BB2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Opdracht 2 Labyrint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F4433FD-2135-5335-D959-542002A3DB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b="1"/>
              <a:t>Thema 1 </a:t>
            </a:r>
            <a:r>
              <a:rPr lang="nl-NL"/>
              <a:t>Je identiteit</a:t>
            </a:r>
          </a:p>
        </p:txBody>
      </p:sp>
    </p:spTree>
    <p:extLst>
      <p:ext uri="{BB962C8B-B14F-4D97-AF65-F5344CB8AC3E}">
        <p14:creationId xmlns:p14="http://schemas.microsoft.com/office/powerpoint/2010/main" val="4071924697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ACF0F85-07A2-CB66-2137-20FFA1B69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Les 3 Wat zijn jouw gewoontes?</a:t>
            </a:r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EFBC9D3-4D22-5703-79EA-2BF2139AB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6000" y="1653856"/>
            <a:ext cx="10080000" cy="4351338"/>
          </a:xfrm>
        </p:spPr>
        <p:txBody>
          <a:bodyPr/>
          <a:lstStyle/>
          <a:p>
            <a:r>
              <a:rPr lang="nl-NL"/>
              <a:t>-	Uitleg Gewoontes</a:t>
            </a:r>
          </a:p>
          <a:p>
            <a:r>
              <a:rPr lang="nl-NL"/>
              <a:t>-	Opdracht 1 Gewoontes herkennen</a:t>
            </a:r>
          </a:p>
          <a:p>
            <a:r>
              <a:rPr lang="nl-NL"/>
              <a:t>-	Opdracht 2 </a:t>
            </a:r>
            <a:r>
              <a:rPr lang="nl-NL" err="1"/>
              <a:t>Mindmap</a:t>
            </a:r>
            <a:endParaRPr lang="nl-NL"/>
          </a:p>
          <a:p>
            <a:r>
              <a:rPr lang="nl-NL"/>
              <a:t>-	Opdracht 3 Interview</a:t>
            </a:r>
          </a:p>
        </p:txBody>
      </p:sp>
    </p:spTree>
    <p:extLst>
      <p:ext uri="{BB962C8B-B14F-4D97-AF65-F5344CB8AC3E}">
        <p14:creationId xmlns:p14="http://schemas.microsoft.com/office/powerpoint/2010/main" val="10478639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B25D830-64B5-5911-4DB3-C1DE96F4B2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Gewoontes</a:t>
            </a:r>
          </a:p>
        </p:txBody>
      </p:sp>
      <p:sp>
        <p:nvSpPr>
          <p:cNvPr id="2" name="Tijdelijke aanduiding voor voettekst 2">
            <a:extLst>
              <a:ext uri="{FF2B5EF4-FFF2-40B4-BE49-F238E27FC236}">
                <a16:creationId xmlns:a16="http://schemas.microsoft.com/office/drawing/2014/main" id="{A9B83992-06FE-ABA5-3316-C0290D4DB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20000" y="6282350"/>
            <a:ext cx="4262535" cy="303558"/>
          </a:xfrm>
        </p:spPr>
        <p:txBody>
          <a:bodyPr/>
          <a:lstStyle/>
          <a:p>
            <a:r>
              <a:rPr lang="nl-NL" b="1"/>
              <a:t>Thema 1 </a:t>
            </a:r>
            <a:r>
              <a:rPr lang="nl-NL"/>
              <a:t>Je identiteit</a:t>
            </a:r>
          </a:p>
        </p:txBody>
      </p:sp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33858CFA-FC2E-FFF5-3F77-43051D5751C9}"/>
              </a:ext>
            </a:extLst>
          </p:cNvPr>
          <p:cNvSpPr/>
          <p:nvPr/>
        </p:nvSpPr>
        <p:spPr>
          <a:xfrm>
            <a:off x="5160000" y="4664144"/>
            <a:ext cx="3528000" cy="1080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>
                <a:solidFill>
                  <a:schemeClr val="bg1">
                    <a:lumMod val="10000"/>
                  </a:schemeClr>
                </a:solidFill>
              </a:rPr>
              <a:t>Woensdag </a:t>
            </a:r>
            <a:r>
              <a:rPr lang="nl-NL" sz="2400" err="1">
                <a:solidFill>
                  <a:schemeClr val="bg1">
                    <a:lumMod val="10000"/>
                  </a:schemeClr>
                </a:solidFill>
              </a:rPr>
              <a:t>patatdag</a:t>
            </a:r>
            <a:r>
              <a:rPr lang="nl-NL" sz="2400">
                <a:solidFill>
                  <a:schemeClr val="bg1">
                    <a:lumMod val="10000"/>
                  </a:schemeClr>
                </a:solidFill>
              </a:rPr>
              <a:t>?</a:t>
            </a:r>
          </a:p>
          <a:p>
            <a:pPr algn="ctr"/>
            <a:r>
              <a:rPr lang="nl-NL" sz="2400">
                <a:solidFill>
                  <a:schemeClr val="bg1">
                    <a:lumMod val="10000"/>
                  </a:schemeClr>
                </a:solidFill>
              </a:rPr>
              <a:t>Met stokjes eten?</a:t>
            </a: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5C397271-CBFE-76BA-33DF-712F04F231D9}"/>
              </a:ext>
            </a:extLst>
          </p:cNvPr>
          <p:cNvSpPr/>
          <p:nvPr/>
        </p:nvSpPr>
        <p:spPr>
          <a:xfrm>
            <a:off x="7460458" y="2421000"/>
            <a:ext cx="2440901" cy="89368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>
                <a:solidFill>
                  <a:schemeClr val="bg1">
                    <a:lumMod val="10000"/>
                  </a:schemeClr>
                </a:solidFill>
              </a:rPr>
              <a:t>Fries? Turks? </a:t>
            </a: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375EFD39-A4FE-750D-83E3-13DD4A0817FF}"/>
              </a:ext>
            </a:extLst>
          </p:cNvPr>
          <p:cNvSpPr/>
          <p:nvPr/>
        </p:nvSpPr>
        <p:spPr>
          <a:xfrm>
            <a:off x="2280000" y="3141000"/>
            <a:ext cx="3267569" cy="82948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>
                <a:solidFill>
                  <a:schemeClr val="bg1">
                    <a:lumMod val="10000"/>
                  </a:schemeClr>
                </a:solidFill>
              </a:rPr>
              <a:t>Ramadan? Pasen?</a:t>
            </a:r>
          </a:p>
        </p:txBody>
      </p:sp>
      <p:sp>
        <p:nvSpPr>
          <p:cNvPr id="10" name="Tijdelijke aanduiding voor inhoud 1">
            <a:extLst>
              <a:ext uri="{FF2B5EF4-FFF2-40B4-BE49-F238E27FC236}">
                <a16:creationId xmlns:a16="http://schemas.microsoft.com/office/drawing/2014/main" id="{8F23D81D-6CA5-D656-4F9F-3E0122157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6000" y="1653856"/>
            <a:ext cx="10080000" cy="4351338"/>
          </a:xfrm>
        </p:spPr>
        <p:txBody>
          <a:bodyPr/>
          <a:lstStyle/>
          <a:p>
            <a:r>
              <a:rPr lang="nl-NL"/>
              <a:t>Wat zijn jouw gewoontes?</a:t>
            </a:r>
          </a:p>
        </p:txBody>
      </p:sp>
    </p:spTree>
    <p:extLst>
      <p:ext uri="{BB962C8B-B14F-4D97-AF65-F5344CB8AC3E}">
        <p14:creationId xmlns:p14="http://schemas.microsoft.com/office/powerpoint/2010/main" val="2573955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025D6-ABA4-3F3F-0795-84A1A40DA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32" y="167740"/>
            <a:ext cx="10237268" cy="410080"/>
          </a:xfrm>
        </p:spPr>
        <p:txBody>
          <a:bodyPr>
            <a:normAutofit fontScale="90000"/>
          </a:bodyPr>
          <a:lstStyle/>
          <a:p>
            <a:r>
              <a:rPr lang="nl-NL"/>
              <a:t>Opdracht 1 Gewoontes herkennen</a:t>
            </a:r>
          </a:p>
        </p:txBody>
      </p:sp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1F2524C8-E0C6-7C89-C7FC-3E5B6B9190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9" r="7419"/>
          <a:stretch/>
        </p:blipFill>
        <p:spPr>
          <a:xfrm>
            <a:off x="6252102" y="1920130"/>
            <a:ext cx="5603347" cy="4388594"/>
          </a:xfrm>
        </p:spPr>
      </p:pic>
      <p:pic>
        <p:nvPicPr>
          <p:cNvPr id="9" name="Tijdelijke aanduiding voor afbeelding 7">
            <a:extLst>
              <a:ext uri="{FF2B5EF4-FFF2-40B4-BE49-F238E27FC236}">
                <a16:creationId xmlns:a16="http://schemas.microsoft.com/office/drawing/2014/main" id="{769992F2-B8EF-D817-8B35-5164368881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6" r="8376"/>
          <a:stretch/>
        </p:blipFill>
        <p:spPr>
          <a:xfrm>
            <a:off x="407999" y="1917000"/>
            <a:ext cx="5603347" cy="438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20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025D6-ABA4-3F3F-0795-84A1A40DA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32" y="167740"/>
            <a:ext cx="10237268" cy="410080"/>
          </a:xfrm>
        </p:spPr>
        <p:txBody>
          <a:bodyPr>
            <a:normAutofit fontScale="90000"/>
          </a:bodyPr>
          <a:lstStyle/>
          <a:p>
            <a:r>
              <a:rPr lang="nl-NL"/>
              <a:t>Opdracht 1 Gewoontes herkennen</a:t>
            </a:r>
          </a:p>
        </p:txBody>
      </p:sp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1F2524C8-E0C6-7C89-C7FC-3E5B6B9190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9" r="7419"/>
          <a:stretch/>
        </p:blipFill>
        <p:spPr>
          <a:xfrm>
            <a:off x="6252102" y="1920130"/>
            <a:ext cx="5603347" cy="4388594"/>
          </a:xfrm>
        </p:spPr>
      </p:pic>
      <p:pic>
        <p:nvPicPr>
          <p:cNvPr id="9" name="Tijdelijke aanduiding voor afbeelding 7">
            <a:extLst>
              <a:ext uri="{FF2B5EF4-FFF2-40B4-BE49-F238E27FC236}">
                <a16:creationId xmlns:a16="http://schemas.microsoft.com/office/drawing/2014/main" id="{769992F2-B8EF-D817-8B35-5164368881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4" r="12654"/>
          <a:stretch/>
        </p:blipFill>
        <p:spPr>
          <a:xfrm>
            <a:off x="407999" y="1917000"/>
            <a:ext cx="5603347" cy="438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7279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025D6-ABA4-3F3F-0795-84A1A40DA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32" y="167740"/>
            <a:ext cx="10237268" cy="410080"/>
          </a:xfrm>
        </p:spPr>
        <p:txBody>
          <a:bodyPr>
            <a:normAutofit fontScale="90000"/>
          </a:bodyPr>
          <a:lstStyle/>
          <a:p>
            <a:r>
              <a:rPr lang="nl-NL"/>
              <a:t>Opdracht 1 Gewoontes herkennen</a:t>
            </a:r>
          </a:p>
        </p:txBody>
      </p:sp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1F2524C8-E0C6-7C89-C7FC-3E5B6B9190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9" r="7419"/>
          <a:stretch/>
        </p:blipFill>
        <p:spPr>
          <a:xfrm>
            <a:off x="6252102" y="1920130"/>
            <a:ext cx="5603347" cy="4388594"/>
          </a:xfrm>
        </p:spPr>
      </p:pic>
      <p:pic>
        <p:nvPicPr>
          <p:cNvPr id="9" name="Tijdelijke aanduiding voor afbeelding 7">
            <a:extLst>
              <a:ext uri="{FF2B5EF4-FFF2-40B4-BE49-F238E27FC236}">
                <a16:creationId xmlns:a16="http://schemas.microsoft.com/office/drawing/2014/main" id="{769992F2-B8EF-D817-8B35-5164368881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9" r="7419"/>
          <a:stretch/>
        </p:blipFill>
        <p:spPr>
          <a:xfrm>
            <a:off x="407999" y="1917000"/>
            <a:ext cx="5603347" cy="438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56877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025D6-ABA4-3F3F-0795-84A1A40DA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32" y="167740"/>
            <a:ext cx="10237268" cy="410080"/>
          </a:xfrm>
        </p:spPr>
        <p:txBody>
          <a:bodyPr>
            <a:normAutofit fontScale="90000"/>
          </a:bodyPr>
          <a:lstStyle/>
          <a:p>
            <a:r>
              <a:rPr lang="nl-NL"/>
              <a:t>Opdracht 1 Gewoontes herkennen</a:t>
            </a:r>
          </a:p>
        </p:txBody>
      </p:sp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1F2524C8-E0C6-7C89-C7FC-3E5B6B9190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9" r="7419"/>
          <a:stretch/>
        </p:blipFill>
        <p:spPr>
          <a:xfrm>
            <a:off x="6252102" y="1920130"/>
            <a:ext cx="5603347" cy="4388594"/>
          </a:xfrm>
        </p:spPr>
      </p:pic>
      <p:pic>
        <p:nvPicPr>
          <p:cNvPr id="9" name="Tijdelijke aanduiding voor afbeelding 7">
            <a:extLst>
              <a:ext uri="{FF2B5EF4-FFF2-40B4-BE49-F238E27FC236}">
                <a16:creationId xmlns:a16="http://schemas.microsoft.com/office/drawing/2014/main" id="{769992F2-B8EF-D817-8B35-5164368881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9" r="7419"/>
          <a:stretch/>
        </p:blipFill>
        <p:spPr>
          <a:xfrm>
            <a:off x="407999" y="1917000"/>
            <a:ext cx="5603347" cy="438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65150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025D6-ABA4-3F3F-0795-84A1A40DA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32" y="167740"/>
            <a:ext cx="10237268" cy="410080"/>
          </a:xfrm>
        </p:spPr>
        <p:txBody>
          <a:bodyPr>
            <a:normAutofit fontScale="90000"/>
          </a:bodyPr>
          <a:lstStyle/>
          <a:p>
            <a:r>
              <a:rPr lang="nl-NL"/>
              <a:t>Opdracht 1 Gewoontes herkennen</a:t>
            </a:r>
          </a:p>
        </p:txBody>
      </p:sp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1F2524C8-E0C6-7C89-C7FC-3E5B6B9190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4" r="10164"/>
          <a:stretch/>
        </p:blipFill>
        <p:spPr>
          <a:xfrm>
            <a:off x="6252102" y="1920130"/>
            <a:ext cx="5603347" cy="4388594"/>
          </a:xfrm>
        </p:spPr>
      </p:pic>
      <p:pic>
        <p:nvPicPr>
          <p:cNvPr id="9" name="Tijdelijke aanduiding voor afbeelding 7">
            <a:extLst>
              <a:ext uri="{FF2B5EF4-FFF2-40B4-BE49-F238E27FC236}">
                <a16:creationId xmlns:a16="http://schemas.microsoft.com/office/drawing/2014/main" id="{769992F2-B8EF-D817-8B35-5164368881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9" r="7419"/>
          <a:stretch/>
        </p:blipFill>
        <p:spPr>
          <a:xfrm>
            <a:off x="407999" y="1917000"/>
            <a:ext cx="5603347" cy="438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76264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rije vorm: vorm 1">
            <a:extLst>
              <a:ext uri="{FF2B5EF4-FFF2-40B4-BE49-F238E27FC236}">
                <a16:creationId xmlns:a16="http://schemas.microsoft.com/office/drawing/2014/main" id="{E5378D03-2143-01C0-D14D-9595920723BD}"/>
              </a:ext>
            </a:extLst>
          </p:cNvPr>
          <p:cNvSpPr/>
          <p:nvPr/>
        </p:nvSpPr>
        <p:spPr>
          <a:xfrm>
            <a:off x="5791023" y="563551"/>
            <a:ext cx="2337954" cy="654627"/>
          </a:xfrm>
          <a:custGeom>
            <a:avLst/>
            <a:gdLst>
              <a:gd name="connsiteX0" fmla="*/ 0 w 2337954"/>
              <a:gd name="connsiteY0" fmla="*/ 31173 h 654627"/>
              <a:gd name="connsiteX1" fmla="*/ 124691 w 2337954"/>
              <a:gd name="connsiteY1" fmla="*/ 654627 h 654627"/>
              <a:gd name="connsiteX2" fmla="*/ 2337954 w 2337954"/>
              <a:gd name="connsiteY2" fmla="*/ 0 h 654627"/>
              <a:gd name="connsiteX3" fmla="*/ 0 w 2337954"/>
              <a:gd name="connsiteY3" fmla="*/ 31173 h 654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7954" h="654627">
                <a:moveTo>
                  <a:pt x="0" y="31173"/>
                </a:moveTo>
                <a:lnTo>
                  <a:pt x="124691" y="654627"/>
                </a:lnTo>
                <a:lnTo>
                  <a:pt x="2337954" y="0"/>
                </a:lnTo>
                <a:lnTo>
                  <a:pt x="0" y="31173"/>
                </a:lnTo>
                <a:close/>
              </a:path>
            </a:pathLst>
          </a:custGeom>
          <a:solidFill>
            <a:srgbClr val="DCD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A793857-DE48-F887-FB04-6782E8563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Opdracht 2 </a:t>
            </a:r>
            <a:r>
              <a:rPr lang="nl-NL" err="1"/>
              <a:t>Mindmap</a:t>
            </a:r>
            <a:r>
              <a:rPr lang="nl-NL"/>
              <a:t> en Opdracht 3 Interview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1E7BDC3-AA6C-3763-502A-B170B1C5D9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b="1"/>
              <a:t>Thema 1 </a:t>
            </a:r>
            <a:r>
              <a:rPr lang="nl-NL"/>
              <a:t>Je identiteit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CF0AB464-D674-02CA-92B2-6A3B8F0F628F}"/>
              </a:ext>
            </a:extLst>
          </p:cNvPr>
          <p:cNvSpPr/>
          <p:nvPr/>
        </p:nvSpPr>
        <p:spPr>
          <a:xfrm>
            <a:off x="4368000" y="3039436"/>
            <a:ext cx="3168000" cy="132556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>
                <a:solidFill>
                  <a:schemeClr val="bg1">
                    <a:lumMod val="10000"/>
                  </a:schemeClr>
                </a:solidFill>
              </a:rPr>
              <a:t>GEWOONTES</a:t>
            </a: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D6D22585-6169-4342-4798-7E3C7D82A3C3}"/>
              </a:ext>
            </a:extLst>
          </p:cNvPr>
          <p:cNvCxnSpPr>
            <a:cxnSpLocks/>
          </p:cNvCxnSpPr>
          <p:nvPr/>
        </p:nvCxnSpPr>
        <p:spPr>
          <a:xfrm>
            <a:off x="3736335" y="2904605"/>
            <a:ext cx="847665" cy="4523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F86586B4-AA30-0DE9-AA27-F5DEB5196DF7}"/>
              </a:ext>
            </a:extLst>
          </p:cNvPr>
          <p:cNvCxnSpPr>
            <a:cxnSpLocks/>
          </p:cNvCxnSpPr>
          <p:nvPr/>
        </p:nvCxnSpPr>
        <p:spPr>
          <a:xfrm flipV="1">
            <a:off x="5603133" y="1798943"/>
            <a:ext cx="816867" cy="12404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135E441C-2E92-ADE9-C072-47790E067DA0}"/>
              </a:ext>
            </a:extLst>
          </p:cNvPr>
          <p:cNvCxnSpPr>
            <a:cxnSpLocks/>
          </p:cNvCxnSpPr>
          <p:nvPr/>
        </p:nvCxnSpPr>
        <p:spPr>
          <a:xfrm flipV="1">
            <a:off x="2712000" y="3837454"/>
            <a:ext cx="1672337" cy="7269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BCE40F43-CC29-86DB-1AB4-6574715D397C}"/>
              </a:ext>
            </a:extLst>
          </p:cNvPr>
          <p:cNvCxnSpPr>
            <a:cxnSpLocks/>
          </p:cNvCxnSpPr>
          <p:nvPr/>
        </p:nvCxnSpPr>
        <p:spPr>
          <a:xfrm flipH="1">
            <a:off x="4224000" y="4246825"/>
            <a:ext cx="775663" cy="10768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00BAAC28-96B9-7F01-B8F3-07AEE9FE4AF7}"/>
              </a:ext>
            </a:extLst>
          </p:cNvPr>
          <p:cNvCxnSpPr>
            <a:cxnSpLocks/>
          </p:cNvCxnSpPr>
          <p:nvPr/>
        </p:nvCxnSpPr>
        <p:spPr>
          <a:xfrm flipV="1">
            <a:off x="6960000" y="2709000"/>
            <a:ext cx="1800000" cy="4892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35">
            <a:extLst>
              <a:ext uri="{FF2B5EF4-FFF2-40B4-BE49-F238E27FC236}">
                <a16:creationId xmlns:a16="http://schemas.microsoft.com/office/drawing/2014/main" id="{64CABFCE-0DD3-8398-9C88-1DE0704210CB}"/>
              </a:ext>
            </a:extLst>
          </p:cNvPr>
          <p:cNvCxnSpPr/>
          <p:nvPr/>
        </p:nvCxnSpPr>
        <p:spPr>
          <a:xfrm>
            <a:off x="7447665" y="3919902"/>
            <a:ext cx="720000" cy="3175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chte verbindingslijn 36">
            <a:extLst>
              <a:ext uri="{FF2B5EF4-FFF2-40B4-BE49-F238E27FC236}">
                <a16:creationId xmlns:a16="http://schemas.microsoft.com/office/drawing/2014/main" id="{8BD8EA0F-0884-FC5C-584F-D1FB4E485224}"/>
              </a:ext>
            </a:extLst>
          </p:cNvPr>
          <p:cNvCxnSpPr>
            <a:cxnSpLocks/>
          </p:cNvCxnSpPr>
          <p:nvPr/>
        </p:nvCxnSpPr>
        <p:spPr>
          <a:xfrm>
            <a:off x="6168000" y="4365000"/>
            <a:ext cx="792000" cy="7361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264764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ACF0F85-07A2-CB66-2137-20FFA1B69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Les 4 Wanneer kun je jezelf zijn?</a:t>
            </a:r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AA18A19-326F-DB50-489F-4FA387071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6000" y="1653856"/>
            <a:ext cx="10080000" cy="4351338"/>
          </a:xfrm>
        </p:spPr>
        <p:txBody>
          <a:bodyPr/>
          <a:lstStyle/>
          <a:p>
            <a:r>
              <a:rPr lang="nl-NL"/>
              <a:t>-	Uitleg Jezelf zijn</a:t>
            </a:r>
          </a:p>
          <a:p>
            <a:r>
              <a:rPr lang="nl-NL"/>
              <a:t>-	Opdracht 1 Jezelf zijn op verschillende plekken</a:t>
            </a:r>
          </a:p>
          <a:p>
            <a:r>
              <a:rPr lang="nl-NL"/>
              <a:t>-	Opdracht 2 Jezelf zijn in verschillende situaties</a:t>
            </a:r>
          </a:p>
        </p:txBody>
      </p:sp>
    </p:spTree>
    <p:extLst>
      <p:ext uri="{BB962C8B-B14F-4D97-AF65-F5344CB8AC3E}">
        <p14:creationId xmlns:p14="http://schemas.microsoft.com/office/powerpoint/2010/main" val="37536986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EE33477-68A0-1D1E-33D8-3B6B59CB2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nl-NL" dirty="0"/>
              <a:t>Bedenk voor drie klasgenoten een compliment.</a:t>
            </a:r>
          </a:p>
          <a:p>
            <a:pPr marL="457200" indent="-457200">
              <a:buAutoNum type="arabicPeriod"/>
            </a:pPr>
            <a:endParaRPr lang="nl-NL" dirty="0"/>
          </a:p>
          <a:p>
            <a:pPr marL="457200" indent="-457200">
              <a:buAutoNum type="arabicPeriod"/>
            </a:pPr>
            <a:r>
              <a:rPr lang="nl-NL" dirty="0"/>
              <a:t>Je krijgt drie post-its. Schrijf op elke post-it een compliment.</a:t>
            </a:r>
          </a:p>
          <a:p>
            <a:pPr marL="457200" indent="-457200">
              <a:buAutoNum type="arabicPeriod"/>
            </a:pPr>
            <a:endParaRPr lang="nl-NL" dirty="0"/>
          </a:p>
          <a:p>
            <a:pPr marL="457200" indent="-457200">
              <a:buAutoNum type="arabicPeriod"/>
            </a:pPr>
            <a:r>
              <a:rPr lang="nl-NL" dirty="0"/>
              <a:t>Geef de post-its aan je drie klasgenoten.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A793857-DE48-F887-FB04-6782E8563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Opdracht 2 Complimentenspel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1E7BDC3-AA6C-3763-502A-B170B1C5D9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b="1"/>
              <a:t>Thema 1 </a:t>
            </a:r>
            <a:r>
              <a:rPr lang="nl-NL"/>
              <a:t>Je identiteit</a:t>
            </a:r>
          </a:p>
        </p:txBody>
      </p:sp>
      <p:sp>
        <p:nvSpPr>
          <p:cNvPr id="5" name="Tekstballon: rechthoek met afgeronde hoeken 4">
            <a:extLst>
              <a:ext uri="{FF2B5EF4-FFF2-40B4-BE49-F238E27FC236}">
                <a16:creationId xmlns:a16="http://schemas.microsoft.com/office/drawing/2014/main" id="{574DB1EF-909F-A520-B293-37CB12A59769}"/>
              </a:ext>
            </a:extLst>
          </p:cNvPr>
          <p:cNvSpPr/>
          <p:nvPr/>
        </p:nvSpPr>
        <p:spPr>
          <a:xfrm rot="421965">
            <a:off x="8404145" y="3347732"/>
            <a:ext cx="2797172" cy="1184076"/>
          </a:xfrm>
          <a:prstGeom prst="wedgeRoundRectCallout">
            <a:avLst>
              <a:gd name="adj1" fmla="val -28239"/>
              <a:gd name="adj2" fmla="val 10370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>
                <a:solidFill>
                  <a:schemeClr val="bg1">
                    <a:lumMod val="10000"/>
                  </a:schemeClr>
                </a:solidFill>
              </a:rPr>
              <a:t>Je bent altijd heel aardig.</a:t>
            </a:r>
          </a:p>
        </p:txBody>
      </p:sp>
      <p:sp>
        <p:nvSpPr>
          <p:cNvPr id="6" name="Tekstballon: rechthoek met afgeronde hoeken 5">
            <a:extLst>
              <a:ext uri="{FF2B5EF4-FFF2-40B4-BE49-F238E27FC236}">
                <a16:creationId xmlns:a16="http://schemas.microsoft.com/office/drawing/2014/main" id="{1109BD7C-840C-2D76-7CD3-FB43BE631C71}"/>
              </a:ext>
            </a:extLst>
          </p:cNvPr>
          <p:cNvSpPr/>
          <p:nvPr/>
        </p:nvSpPr>
        <p:spPr>
          <a:xfrm rot="21401714">
            <a:off x="1080906" y="3704276"/>
            <a:ext cx="2744007" cy="943250"/>
          </a:xfrm>
          <a:prstGeom prst="wedgeRoundRectCallout">
            <a:avLst>
              <a:gd name="adj1" fmla="val 39560"/>
              <a:gd name="adj2" fmla="val 9147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>
                <a:solidFill>
                  <a:schemeClr val="bg1">
                    <a:lumMod val="10000"/>
                  </a:schemeClr>
                </a:solidFill>
              </a:rPr>
              <a:t>Je kunt goed zingen.</a:t>
            </a:r>
          </a:p>
        </p:txBody>
      </p:sp>
      <p:sp>
        <p:nvSpPr>
          <p:cNvPr id="7" name="Tekstballon: rechthoek met afgeronde hoeken 6">
            <a:extLst>
              <a:ext uri="{FF2B5EF4-FFF2-40B4-BE49-F238E27FC236}">
                <a16:creationId xmlns:a16="http://schemas.microsoft.com/office/drawing/2014/main" id="{16FEC462-C1A8-5E5F-8320-EDE510FD809D}"/>
              </a:ext>
            </a:extLst>
          </p:cNvPr>
          <p:cNvSpPr/>
          <p:nvPr/>
        </p:nvSpPr>
        <p:spPr>
          <a:xfrm rot="255954">
            <a:off x="4988391" y="4020205"/>
            <a:ext cx="2215218" cy="1411258"/>
          </a:xfrm>
          <a:prstGeom prst="wedgeRoundRectCallout">
            <a:avLst>
              <a:gd name="adj1" fmla="val -16485"/>
              <a:gd name="adj2" fmla="val 748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>
                <a:solidFill>
                  <a:schemeClr val="bg1">
                    <a:lumMod val="10000"/>
                  </a:schemeClr>
                </a:solidFill>
              </a:rPr>
              <a:t>Je hebt een leuke lach.</a:t>
            </a:r>
          </a:p>
        </p:txBody>
      </p:sp>
    </p:spTree>
    <p:extLst>
      <p:ext uri="{BB962C8B-B14F-4D97-AF65-F5344CB8AC3E}">
        <p14:creationId xmlns:p14="http://schemas.microsoft.com/office/powerpoint/2010/main" val="3615586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F4433FD-2135-5335-D959-542002A3DB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b="1"/>
              <a:t>Thema 1 </a:t>
            </a:r>
            <a:r>
              <a:rPr lang="nl-NL"/>
              <a:t>Je identiteit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661D42C-C9D6-1910-732C-5E92DBF46C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Jezelf zijn</a:t>
            </a:r>
          </a:p>
        </p:txBody>
      </p:sp>
    </p:spTree>
    <p:extLst>
      <p:ext uri="{BB962C8B-B14F-4D97-AF65-F5344CB8AC3E}">
        <p14:creationId xmlns:p14="http://schemas.microsoft.com/office/powerpoint/2010/main" val="37137661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76A15D-E758-4822-10BD-AF3107BB2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574" y="2680506"/>
            <a:ext cx="10933497" cy="1325563"/>
          </a:xfrm>
        </p:spPr>
        <p:txBody>
          <a:bodyPr>
            <a:normAutofit/>
          </a:bodyPr>
          <a:lstStyle/>
          <a:p>
            <a:r>
              <a:rPr lang="nl-NL" sz="3700"/>
              <a:t>Opdracht 1 Jezelf zijn op verschillende plekken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F4433FD-2135-5335-D959-542002A3DB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b="1"/>
              <a:t>Thema 1 </a:t>
            </a:r>
            <a:r>
              <a:rPr lang="nl-NL"/>
              <a:t>Je identiteit</a:t>
            </a:r>
          </a:p>
        </p:txBody>
      </p:sp>
    </p:spTree>
    <p:extLst>
      <p:ext uri="{BB962C8B-B14F-4D97-AF65-F5344CB8AC3E}">
        <p14:creationId xmlns:p14="http://schemas.microsoft.com/office/powerpoint/2010/main" val="507474812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76A15D-E758-4822-10BD-AF3107BB2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87890"/>
            <a:ext cx="10827619" cy="1325563"/>
          </a:xfrm>
        </p:spPr>
        <p:txBody>
          <a:bodyPr>
            <a:normAutofit/>
          </a:bodyPr>
          <a:lstStyle/>
          <a:p>
            <a:r>
              <a:rPr lang="nl-NL" sz="3700"/>
              <a:t>Opdracht 2 Jezelf zijn in verschillende situaties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F4433FD-2135-5335-D959-542002A3DB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b="1"/>
              <a:t>Thema 1 </a:t>
            </a:r>
            <a:r>
              <a:rPr lang="nl-NL"/>
              <a:t>Je identiteit</a:t>
            </a:r>
          </a:p>
        </p:txBody>
      </p:sp>
    </p:spTree>
    <p:extLst>
      <p:ext uri="{BB962C8B-B14F-4D97-AF65-F5344CB8AC3E}">
        <p14:creationId xmlns:p14="http://schemas.microsoft.com/office/powerpoint/2010/main" val="2462551649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ACF0F85-07A2-CB66-2137-20FFA1B69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Terugkijkles</a:t>
            </a:r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340C760-34FC-3F00-FA5E-1E7C9E6EC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6000" y="1653856"/>
            <a:ext cx="10080000" cy="4351338"/>
          </a:xfrm>
        </p:spPr>
        <p:txBody>
          <a:bodyPr/>
          <a:lstStyle/>
          <a:p>
            <a:r>
              <a:rPr lang="nl-NL"/>
              <a:t>-	Opdracht 1 Kaartspel</a:t>
            </a:r>
          </a:p>
          <a:p>
            <a:r>
              <a:rPr lang="nl-NL"/>
              <a:t>-	Opdracht 2 Wat heb je geleerd?</a:t>
            </a:r>
          </a:p>
        </p:txBody>
      </p:sp>
    </p:spTree>
    <p:extLst>
      <p:ext uri="{BB962C8B-B14F-4D97-AF65-F5344CB8AC3E}">
        <p14:creationId xmlns:p14="http://schemas.microsoft.com/office/powerpoint/2010/main" val="3429187265"/>
      </p:ext>
    </p:extLst>
  </p:cSld>
  <p:clrMapOvr>
    <a:masterClrMapping/>
  </p:clrMapOvr>
  <p:transition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EE33477-68A0-1D1E-33D8-3B6B59CB2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nl-NL" dirty="0"/>
              <a:t>Vorm een tweetal. Elk tweetal krijgt kaartjes met vragen.</a:t>
            </a:r>
          </a:p>
          <a:p>
            <a:endParaRPr lang="nl-NL" dirty="0"/>
          </a:p>
          <a:p>
            <a:pPr marL="457200" indent="-457200">
              <a:buFont typeface="+mj-lt"/>
              <a:buAutoNum type="arabicPeriod" startAt="2"/>
            </a:pPr>
            <a:r>
              <a:rPr lang="nl-NL" dirty="0"/>
              <a:t>Trek om de beurt een kaartje en lees de vraag voor aan je klasgenoot.</a:t>
            </a:r>
          </a:p>
          <a:p>
            <a:endParaRPr lang="nl-NL" dirty="0"/>
          </a:p>
          <a:p>
            <a:pPr marL="457200" indent="-457200">
              <a:buFont typeface="+mj-lt"/>
              <a:buAutoNum type="arabicPeriod" startAt="3"/>
            </a:pPr>
            <a:r>
              <a:rPr lang="nl-NL" dirty="0"/>
              <a:t>Geef alle twee antwoord op de vraag.</a:t>
            </a:r>
          </a:p>
          <a:p>
            <a:endParaRPr lang="nl-NL" dirty="0"/>
          </a:p>
          <a:p>
            <a:r>
              <a:rPr lang="nl-NL" dirty="0"/>
              <a:t>Let op: je mag niet twee keer hetzelfde antwoord geven.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A793857-DE48-F887-FB04-6782E8563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Opdracht 1 Kaartspel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1E7BDC3-AA6C-3763-502A-B170B1C5D9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b="1"/>
              <a:t>Thema 1 </a:t>
            </a:r>
            <a:r>
              <a:rPr lang="nl-NL"/>
              <a:t>Je identiteit</a:t>
            </a:r>
          </a:p>
        </p:txBody>
      </p:sp>
    </p:spTree>
    <p:extLst>
      <p:ext uri="{BB962C8B-B14F-4D97-AF65-F5344CB8AC3E}">
        <p14:creationId xmlns:p14="http://schemas.microsoft.com/office/powerpoint/2010/main" val="4227433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76A15D-E758-4822-10BD-AF3107BB2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4158"/>
            <a:ext cx="10515600" cy="1325563"/>
          </a:xfrm>
        </p:spPr>
        <p:txBody>
          <a:bodyPr/>
          <a:lstStyle/>
          <a:p>
            <a:r>
              <a:rPr lang="nl-NL"/>
              <a:t>Opdracht 2 Wat heb je geleerd?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F4433FD-2135-5335-D959-542002A3DB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b="1"/>
              <a:t>Thema 1 </a:t>
            </a:r>
            <a:r>
              <a:rPr lang="nl-NL"/>
              <a:t>Je identiteit</a:t>
            </a:r>
          </a:p>
        </p:txBody>
      </p:sp>
    </p:spTree>
    <p:extLst>
      <p:ext uri="{BB962C8B-B14F-4D97-AF65-F5344CB8AC3E}">
        <p14:creationId xmlns:p14="http://schemas.microsoft.com/office/powerpoint/2010/main" val="1822368850"/>
      </p:ext>
    </p:extLst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ACF0F85-07A2-CB66-2137-20FFA1B69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Keuzeopdrachten</a:t>
            </a:r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AD25DC8-EC6E-F57A-ADCE-8A814AF54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6000" y="1653856"/>
            <a:ext cx="10080000" cy="4351338"/>
          </a:xfrm>
        </p:spPr>
        <p:txBody>
          <a:bodyPr/>
          <a:lstStyle/>
          <a:p>
            <a:r>
              <a:rPr lang="nl-NL" dirty="0"/>
              <a:t>-	Opdracht 1 Je keuzeopdracht</a:t>
            </a:r>
          </a:p>
          <a:p>
            <a:r>
              <a:rPr lang="nl-NL" dirty="0"/>
              <a:t>-	Opdracht 2 Terugkijken op de keuzeopdracht</a:t>
            </a:r>
          </a:p>
        </p:txBody>
      </p:sp>
    </p:spTree>
    <p:extLst>
      <p:ext uri="{BB962C8B-B14F-4D97-AF65-F5344CB8AC3E}">
        <p14:creationId xmlns:p14="http://schemas.microsoft.com/office/powerpoint/2010/main" val="30298701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76A15D-E758-4822-10BD-AF3107BB2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7524"/>
            <a:ext cx="10515600" cy="1325563"/>
          </a:xfrm>
        </p:spPr>
        <p:txBody>
          <a:bodyPr/>
          <a:lstStyle/>
          <a:p>
            <a:r>
              <a:rPr lang="nl-NL"/>
              <a:t>Opdracht 1 Je keuzeopdracht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F4433FD-2135-5335-D959-542002A3DB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b="1"/>
              <a:t>Thema 1 </a:t>
            </a:r>
            <a:r>
              <a:rPr lang="nl-NL"/>
              <a:t>Je identiteit</a:t>
            </a:r>
          </a:p>
        </p:txBody>
      </p:sp>
    </p:spTree>
    <p:extLst>
      <p:ext uri="{BB962C8B-B14F-4D97-AF65-F5344CB8AC3E}">
        <p14:creationId xmlns:p14="http://schemas.microsoft.com/office/powerpoint/2010/main" val="1967699192"/>
      </p:ext>
    </p:extLst>
  </p:cSld>
  <p:clrMapOvr>
    <a:masterClrMapping/>
  </p:clrMapOvr>
  <p:transition spd="slow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76A15D-E758-4822-10BD-AF3107BB2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6771"/>
            <a:ext cx="10801800" cy="1325563"/>
          </a:xfrm>
        </p:spPr>
        <p:txBody>
          <a:bodyPr>
            <a:normAutofit/>
          </a:bodyPr>
          <a:lstStyle/>
          <a:p>
            <a:r>
              <a:rPr lang="nl-NL" sz="3700"/>
              <a:t>Opdracht 2 Terugkijken op de keuzeopdracht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F4433FD-2135-5335-D959-542002A3DB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b="1"/>
              <a:t>Thema 1 </a:t>
            </a:r>
            <a:r>
              <a:rPr lang="nl-NL"/>
              <a:t>Je identiteit</a:t>
            </a:r>
          </a:p>
        </p:txBody>
      </p:sp>
    </p:spTree>
    <p:extLst>
      <p:ext uri="{BB962C8B-B14F-4D97-AF65-F5344CB8AC3E}">
        <p14:creationId xmlns:p14="http://schemas.microsoft.com/office/powerpoint/2010/main" val="98754028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76A15D-E758-4822-10BD-AF3107BB2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Opdracht 3 Wat ga je leren?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F4433FD-2135-5335-D959-542002A3DB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b="1"/>
              <a:t>Thema 1 </a:t>
            </a:r>
            <a:r>
              <a:rPr lang="nl-NL"/>
              <a:t>Je identiteit</a:t>
            </a:r>
          </a:p>
        </p:txBody>
      </p:sp>
    </p:spTree>
    <p:extLst>
      <p:ext uri="{BB962C8B-B14F-4D97-AF65-F5344CB8AC3E}">
        <p14:creationId xmlns:p14="http://schemas.microsoft.com/office/powerpoint/2010/main" val="102701936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ACF0F85-07A2-CB66-2137-20FFA1B69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Les 1 Wat zijn jouw eigenschappen?</a:t>
            </a:r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420B1D98-757E-C033-B3FA-AB772077E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6000" y="1653856"/>
            <a:ext cx="10080000" cy="4351338"/>
          </a:xfrm>
        </p:spPr>
        <p:txBody>
          <a:bodyPr/>
          <a:lstStyle/>
          <a:p>
            <a:r>
              <a:rPr lang="nl-NL"/>
              <a:t>-	Uitleg Eigenschappen</a:t>
            </a:r>
          </a:p>
          <a:p>
            <a:r>
              <a:rPr lang="nl-NL"/>
              <a:t>-	Opdracht 1 Identiteit</a:t>
            </a:r>
          </a:p>
          <a:p>
            <a:r>
              <a:rPr lang="nl-NL"/>
              <a:t>-	Opdracht 2 Complimentenspel</a:t>
            </a:r>
          </a:p>
          <a:p>
            <a:r>
              <a:rPr lang="nl-NL"/>
              <a:t>-	Opdracht 3 Wat ga je leren?</a:t>
            </a:r>
          </a:p>
        </p:txBody>
      </p:sp>
    </p:spTree>
    <p:extLst>
      <p:ext uri="{BB962C8B-B14F-4D97-AF65-F5344CB8AC3E}">
        <p14:creationId xmlns:p14="http://schemas.microsoft.com/office/powerpoint/2010/main" val="3761002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B25D830-64B5-5911-4DB3-C1DE96F4B2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Eigenschappen</a:t>
            </a:r>
          </a:p>
        </p:txBody>
      </p:sp>
      <p:pic>
        <p:nvPicPr>
          <p:cNvPr id="5" name="Tijdelijke aanduiding voor inhoud 8">
            <a:extLst>
              <a:ext uri="{FF2B5EF4-FFF2-40B4-BE49-F238E27FC236}">
                <a16:creationId xmlns:a16="http://schemas.microsoft.com/office/drawing/2014/main" id="{A5C59576-D9ED-988D-C414-ADEE73C9F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688" y="1520824"/>
            <a:ext cx="7488000" cy="498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04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A793857-DE48-F887-FB04-6782E8563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Opdracht 1 Jouw eigenschappen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1E7BDC3-AA6C-3763-502A-B170B1C5D9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b="1"/>
              <a:t>Thema 1 </a:t>
            </a:r>
            <a:r>
              <a:rPr lang="nl-NL"/>
              <a:t>Je identiteit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CF0AB464-D674-02CA-92B2-6A3B8F0F628F}"/>
              </a:ext>
            </a:extLst>
          </p:cNvPr>
          <p:cNvSpPr/>
          <p:nvPr/>
        </p:nvSpPr>
        <p:spPr>
          <a:xfrm>
            <a:off x="4080000" y="2781000"/>
            <a:ext cx="4104000" cy="151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>
                <a:solidFill>
                  <a:schemeClr val="bg1">
                    <a:lumMod val="10000"/>
                  </a:schemeClr>
                </a:solidFill>
              </a:rPr>
              <a:t>EIGENSCHAPPEN</a:t>
            </a: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C1B2AFC7-76B6-292D-F71F-6B04492E9F9A}"/>
              </a:ext>
            </a:extLst>
          </p:cNvPr>
          <p:cNvCxnSpPr>
            <a:stCxn id="5" idx="1"/>
          </p:cNvCxnSpPr>
          <p:nvPr/>
        </p:nvCxnSpPr>
        <p:spPr>
          <a:xfrm flipH="1" flipV="1">
            <a:off x="3720000" y="2565000"/>
            <a:ext cx="961017" cy="4374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8E982E6D-791D-7AE6-1A09-5827E06FBCA4}"/>
              </a:ext>
            </a:extLst>
          </p:cNvPr>
          <p:cNvCxnSpPr>
            <a:cxnSpLocks/>
            <a:stCxn id="5" idx="5"/>
          </p:cNvCxnSpPr>
          <p:nvPr/>
        </p:nvCxnSpPr>
        <p:spPr>
          <a:xfrm>
            <a:off x="7582983" y="4071573"/>
            <a:ext cx="1185325" cy="4374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F3E6EDEA-B49E-92A4-3E01-ADF0E2DF98E2}"/>
              </a:ext>
            </a:extLst>
          </p:cNvPr>
          <p:cNvCxnSpPr>
            <a:cxnSpLocks/>
          </p:cNvCxnSpPr>
          <p:nvPr/>
        </p:nvCxnSpPr>
        <p:spPr>
          <a:xfrm flipH="1">
            <a:off x="3495692" y="3974427"/>
            <a:ext cx="997572" cy="5345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C257ACCF-4B12-895D-CA26-B2AAB29B161F}"/>
              </a:ext>
            </a:extLst>
          </p:cNvPr>
          <p:cNvCxnSpPr>
            <a:cxnSpLocks/>
          </p:cNvCxnSpPr>
          <p:nvPr/>
        </p:nvCxnSpPr>
        <p:spPr>
          <a:xfrm flipV="1">
            <a:off x="7393135" y="2742278"/>
            <a:ext cx="632907" cy="1971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C7DC6367-2C2D-078E-A469-C6FFA6B7FA5C}"/>
              </a:ext>
            </a:extLst>
          </p:cNvPr>
          <p:cNvCxnSpPr>
            <a:cxnSpLocks/>
            <a:stCxn id="5" idx="4"/>
          </p:cNvCxnSpPr>
          <p:nvPr/>
        </p:nvCxnSpPr>
        <p:spPr>
          <a:xfrm flipH="1">
            <a:off x="5808000" y="4293000"/>
            <a:ext cx="324000" cy="864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B3D46DB7-10DE-BD17-E710-4D22E125D941}"/>
              </a:ext>
            </a:extLst>
          </p:cNvPr>
          <p:cNvCxnSpPr>
            <a:cxnSpLocks/>
          </p:cNvCxnSpPr>
          <p:nvPr/>
        </p:nvCxnSpPr>
        <p:spPr>
          <a:xfrm flipV="1">
            <a:off x="6096000" y="2156409"/>
            <a:ext cx="216000" cy="6105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CB1B33BE-FCD8-205A-A74E-2230471F53EA}"/>
              </a:ext>
            </a:extLst>
          </p:cNvPr>
          <p:cNvCxnSpPr>
            <a:cxnSpLocks/>
          </p:cNvCxnSpPr>
          <p:nvPr/>
        </p:nvCxnSpPr>
        <p:spPr>
          <a:xfrm flipV="1">
            <a:off x="8175645" y="3383385"/>
            <a:ext cx="1044520" cy="1631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29261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Kantoorthema">
  <a:themeElements>
    <a:clrScheme name="Kies Vooraf Thema1">
      <a:dk1>
        <a:srgbClr val="7056A0"/>
      </a:dk1>
      <a:lt1>
        <a:srgbClr val="F0F4F8"/>
      </a:lt1>
      <a:dk2>
        <a:srgbClr val="A78CC1"/>
      </a:dk2>
      <a:lt2>
        <a:srgbClr val="FAC078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ies Vooraf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e774cb-96fe-4a2f-910a-1f70c8594aed">
      <Terms xmlns="http://schemas.microsoft.com/office/infopath/2007/PartnerControls"/>
    </lcf76f155ced4ddcb4097134ff3c332f>
    <TaxCatchAll xmlns="0d886beb-e350-4f9e-adcb-1d4d12b81f6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5B16BB88102F4E8433A0FE0E4A8CFE" ma:contentTypeVersion="16" ma:contentTypeDescription="Een nieuw document maken." ma:contentTypeScope="" ma:versionID="ca6cded61c575eb3102ad152221e1288">
  <xsd:schema xmlns:xsd="http://www.w3.org/2001/XMLSchema" xmlns:xs="http://www.w3.org/2001/XMLSchema" xmlns:p="http://schemas.microsoft.com/office/2006/metadata/properties" xmlns:ns2="0ee774cb-96fe-4a2f-910a-1f70c8594aed" xmlns:ns3="0d886beb-e350-4f9e-adcb-1d4d12b81f60" targetNamespace="http://schemas.microsoft.com/office/2006/metadata/properties" ma:root="true" ma:fieldsID="24a7462d34eb0362d2227556a47e1d92" ns2:_="" ns3:_="">
    <xsd:import namespace="0ee774cb-96fe-4a2f-910a-1f70c8594aed"/>
    <xsd:import namespace="0d886beb-e350-4f9e-adcb-1d4d12b81f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e774cb-96fe-4a2f-910a-1f70c8594a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76a0cd89-ce23-497d-b759-b383d56bd14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886beb-e350-4f9e-adcb-1d4d12b81f60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1812da97-66c1-4a9e-8b21-0f1371844847}" ma:internalName="TaxCatchAll" ma:showField="CatchAllData" ma:web="0d886beb-e350-4f9e-adcb-1d4d12b81f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6B3DB82-BF61-4070-8988-AB26627572A9}">
  <ds:schemaRefs>
    <ds:schemaRef ds:uri="0d886beb-e350-4f9e-adcb-1d4d12b81f60"/>
    <ds:schemaRef ds:uri="0ee774cb-96fe-4a2f-910a-1f70c8594aed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9A8B641-571C-407B-80E4-710B46903FD1}"/>
</file>

<file path=customXml/itemProps3.xml><?xml version="1.0" encoding="utf-8"?>
<ds:datastoreItem xmlns:ds="http://schemas.openxmlformats.org/officeDocument/2006/customXml" ds:itemID="{F1448F42-7E11-4069-B91D-07E82AEAA8F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47</TotalTime>
  <Words>807</Words>
  <Application>Microsoft Office PowerPoint</Application>
  <PresentationFormat>Breedbeeld</PresentationFormat>
  <Paragraphs>216</Paragraphs>
  <Slides>58</Slides>
  <Notes>40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58</vt:i4>
      </vt:variant>
    </vt:vector>
  </HeadingPairs>
  <TitlesOfParts>
    <vt:vector size="62" baseType="lpstr">
      <vt:lpstr>Arial</vt:lpstr>
      <vt:lpstr>Calibri</vt:lpstr>
      <vt:lpstr>Segoe UI</vt:lpstr>
      <vt:lpstr>Kantoorthema</vt:lpstr>
      <vt:lpstr>PowerPoint-presentatie</vt:lpstr>
      <vt:lpstr>Startles</vt:lpstr>
      <vt:lpstr>PowerPoint-presentatie</vt:lpstr>
      <vt:lpstr>Opdracht 1 Identiteit</vt:lpstr>
      <vt:lpstr>Opdracht 2 Complimentenspel</vt:lpstr>
      <vt:lpstr>Opdracht 3 Wat ga je leren?</vt:lpstr>
      <vt:lpstr>Les 1 Wat zijn jouw eigenschappen?</vt:lpstr>
      <vt:lpstr>PowerPoint-presentatie</vt:lpstr>
      <vt:lpstr>Opdracht 1 Jouw eigenschappen</vt:lpstr>
      <vt:lpstr>Opdracht 1 Jouw eigenschappen en Opdracht 2 Jouw karakter</vt:lpstr>
      <vt:lpstr>Opdracht 2 Jouw karakter</vt:lpstr>
      <vt:lpstr>Opdracht 2 Jouw karakter</vt:lpstr>
      <vt:lpstr>Opdracht 2 Jouw karakter</vt:lpstr>
      <vt:lpstr>Opdracht 2 Jouw karakter</vt:lpstr>
      <vt:lpstr>Opdracht 2 Jouw karakter</vt:lpstr>
      <vt:lpstr>Opdracht 2 Jouw karakter</vt:lpstr>
      <vt:lpstr>Opdracht 2 Jouw karakter</vt:lpstr>
      <vt:lpstr>Opdracht 2 Jouw karakter</vt:lpstr>
      <vt:lpstr>Opdracht 2 Jouw karakter</vt:lpstr>
      <vt:lpstr>Opdracht 2 Jouw karakter</vt:lpstr>
      <vt:lpstr>Opdracht 2 Jouw karakter</vt:lpstr>
      <vt:lpstr>Opdracht 2 Jouw karakter</vt:lpstr>
      <vt:lpstr>Opdracht 2 Jouw karakter</vt:lpstr>
      <vt:lpstr>Opdracht 2 Jouw karakter</vt:lpstr>
      <vt:lpstr>Opdracht 2 Jouw karakter</vt:lpstr>
      <vt:lpstr>Opdracht 2 Jouw karakter</vt:lpstr>
      <vt:lpstr>Opdracht 3 Wie ben ik?-spel</vt:lpstr>
      <vt:lpstr>Les 2 Wat vind je belangrijk? </vt:lpstr>
      <vt:lpstr>PowerPoint-presentatie</vt:lpstr>
      <vt:lpstr>Opdracht 1 Wat kies je?-spel</vt:lpstr>
      <vt:lpstr>Opdracht 1 Wat kies je?-spel</vt:lpstr>
      <vt:lpstr>Opdracht 1 Wat kies je?-spel</vt:lpstr>
      <vt:lpstr>Opdracht 1 Wat kies je?-spel</vt:lpstr>
      <vt:lpstr>Opdracht 1 Wat kies je?-spel</vt:lpstr>
      <vt:lpstr>Opdracht 1 Wat kies je?-spel</vt:lpstr>
      <vt:lpstr>Opdracht 1 Wat kies je?-spel</vt:lpstr>
      <vt:lpstr>Opdracht 1 Wat kies je?-spel</vt:lpstr>
      <vt:lpstr>Opdracht 1 Wat kies je?-spel</vt:lpstr>
      <vt:lpstr>Opdracht 1 Wat kies je?-spel</vt:lpstr>
      <vt:lpstr>Opdracht 2 Labyrint</vt:lpstr>
      <vt:lpstr>Les 3 Wat zijn jouw gewoontes?</vt:lpstr>
      <vt:lpstr>PowerPoint-presentatie</vt:lpstr>
      <vt:lpstr>Opdracht 1 Gewoontes herkennen</vt:lpstr>
      <vt:lpstr>Opdracht 1 Gewoontes herkennen</vt:lpstr>
      <vt:lpstr>Opdracht 1 Gewoontes herkennen</vt:lpstr>
      <vt:lpstr>Opdracht 1 Gewoontes herkennen</vt:lpstr>
      <vt:lpstr>Opdracht 1 Gewoontes herkennen</vt:lpstr>
      <vt:lpstr>Opdracht 2 Mindmap en Opdracht 3 Interview</vt:lpstr>
      <vt:lpstr>Les 4 Wanneer kun je jezelf zijn?</vt:lpstr>
      <vt:lpstr>PowerPoint-presentatie</vt:lpstr>
      <vt:lpstr>Opdracht 1 Jezelf zijn op verschillende plekken</vt:lpstr>
      <vt:lpstr>Opdracht 2 Jezelf zijn in verschillende situaties</vt:lpstr>
      <vt:lpstr>Terugkijkles</vt:lpstr>
      <vt:lpstr>Opdracht 1 Kaartspel</vt:lpstr>
      <vt:lpstr>Opdracht 2 Wat heb je geleerd?</vt:lpstr>
      <vt:lpstr>Keuzeopdrachten</vt:lpstr>
      <vt:lpstr>Opdracht 1 Je keuzeopdracht</vt:lpstr>
      <vt:lpstr>Opdracht 2 Terugkijken op de keuzeopdracht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Marlies Peeters</dc:creator>
  <cp:lastModifiedBy>Marlies Peeters</cp:lastModifiedBy>
  <cp:revision>2</cp:revision>
  <dcterms:created xsi:type="dcterms:W3CDTF">2023-03-23T13:03:51Z</dcterms:created>
  <dcterms:modified xsi:type="dcterms:W3CDTF">2023-05-04T09:43:11Z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0x010100B85B16BB88102F4E8433A0FE0E4A8CFE</vt:lpwstr>
  </property>
  <property fmtid="{D5CDD505-2E9C-101B-9397-08002B2CF9AE}" pid="3" name="MediaServiceImageTags">
    <vt:lpwstr/>
  </property>
</Properties>
</file>