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73" r:id="rId5"/>
    <p:sldId id="264" r:id="rId6"/>
    <p:sldId id="271" r:id="rId7"/>
    <p:sldId id="275" r:id="rId8"/>
    <p:sldId id="312" r:id="rId9"/>
    <p:sldId id="284" r:id="rId10"/>
    <p:sldId id="287" r:id="rId11"/>
    <p:sldId id="292" r:id="rId12"/>
    <p:sldId id="293" r:id="rId13"/>
    <p:sldId id="298" r:id="rId14"/>
    <p:sldId id="313" r:id="rId15"/>
    <p:sldId id="314" r:id="rId16"/>
    <p:sldId id="301" r:id="rId17"/>
    <p:sldId id="302" r:id="rId18"/>
    <p:sldId id="307" r:id="rId19"/>
    <p:sldId id="315" r:id="rId20"/>
    <p:sldId id="316" r:id="rId21"/>
    <p:sldId id="317" r:id="rId22"/>
    <p:sldId id="319" r:id="rId23"/>
    <p:sldId id="320" r:id="rId24"/>
    <p:sldId id="321" r:id="rId25"/>
    <p:sldId id="322"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AC32B4-3D5A-4FBC-53BA-826EFDB16B5B}" name="Menno Riphagen" initials="MR" userId="S::MennoRiphagen@Uitgeverij-Deviant.NL::b87ebf45-5bca-4c1f-850c-bdc9ff115025" providerId="AD"/>
  <p188:author id="{776A4FB4-AA25-B2A6-4F6D-C49130B00506}" name="Jan van Daalen" initials="Jv" userId="S::JanvanDaalen@Uitgeverij-Deviant.NL::de182c62-4431-478b-a517-c4354df6bac0" providerId="AD"/>
  <p188:author id="{654ADBC7-E9E5-EF08-2C56-10690C14CCBC}" name="Astrid van Roosmalen" initials="Av" userId="S::AstridvanRoosmalen@Uitgeverij-Deviant.NL::153b2aa7-fd7a-4db7-8fce-3bb2316dda5f" providerId="AD"/>
  <p188:author id="{C5C4B9F8-6A66-570F-7D1E-08B1FE386F9C}" name="Martine Knijnenberg" initials="MK" userId="S::MartineKnijnenberg@Uitgeverij-Deviant.NL::cc14c94e-ec13-4858-9e48-352ec45ec8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5899"/>
    <a:srgbClr val="E56A49"/>
    <a:srgbClr val="93B114"/>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08" autoAdjust="0"/>
    <p:restoredTop sz="68844" autoAdjust="0"/>
  </p:normalViewPr>
  <p:slideViewPr>
    <p:cSldViewPr snapToGrid="0" showGuides="1">
      <p:cViewPr varScale="1">
        <p:scale>
          <a:sx n="54" d="100"/>
          <a:sy n="54" d="100"/>
        </p:scale>
        <p:origin x="1939" y="4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trid van Roosmalen" userId="153b2aa7-fd7a-4db7-8fce-3bb2316dda5f" providerId="ADAL" clId="{C19BDA54-8444-475F-85CA-81A66D1722D2}"/>
    <pc:docChg chg="custSel modSld">
      <pc:chgData name="Astrid van Roosmalen" userId="153b2aa7-fd7a-4db7-8fce-3bb2316dda5f" providerId="ADAL" clId="{C19BDA54-8444-475F-85CA-81A66D1722D2}" dt="2024-04-22T14:52:57.522" v="386" actId="6549"/>
      <pc:docMkLst>
        <pc:docMk/>
      </pc:docMkLst>
      <pc:sldChg chg="delCm">
        <pc:chgData name="Astrid van Roosmalen" userId="153b2aa7-fd7a-4db7-8fce-3bb2316dda5f" providerId="ADAL" clId="{C19BDA54-8444-475F-85CA-81A66D1722D2}" dt="2024-04-22T08:36:11.370" v="69"/>
        <pc:sldMkLst>
          <pc:docMk/>
          <pc:sldMk cId="3836271851" sldId="271"/>
        </pc:sldMkLst>
        <pc:extLst>
          <p:ext xmlns:p="http://schemas.openxmlformats.org/presentationml/2006/main" uri="{D6D511B9-2390-475A-947B-AFAB55BFBCF1}">
            <pc226:cmChg xmlns:pc226="http://schemas.microsoft.com/office/powerpoint/2022/06/main/command" chg="del">
              <pc226:chgData name="Astrid van Roosmalen" userId="153b2aa7-fd7a-4db7-8fce-3bb2316dda5f" providerId="ADAL" clId="{C19BDA54-8444-475F-85CA-81A66D1722D2}" dt="2024-04-22T08:36:11.370" v="69"/>
              <pc2:cmMkLst xmlns:pc2="http://schemas.microsoft.com/office/powerpoint/2019/9/main/command">
                <pc:docMk/>
                <pc:sldMk cId="3836271851" sldId="271"/>
                <pc2:cmMk id="{404667E5-940E-4B62-A051-6877588B828A}"/>
              </pc2:cmMkLst>
            </pc226:cmChg>
          </p:ext>
        </pc:extLst>
      </pc:sldChg>
      <pc:sldChg chg="modSp mod delCm">
        <pc:chgData name="Astrid van Roosmalen" userId="153b2aa7-fd7a-4db7-8fce-3bb2316dda5f" providerId="ADAL" clId="{C19BDA54-8444-475F-85CA-81A66D1722D2}" dt="2024-04-22T08:36:02.451" v="68"/>
        <pc:sldMkLst>
          <pc:docMk/>
          <pc:sldMk cId="3067058647" sldId="273"/>
        </pc:sldMkLst>
        <pc:spChg chg="mod">
          <ac:chgData name="Astrid van Roosmalen" userId="153b2aa7-fd7a-4db7-8fce-3bb2316dda5f" providerId="ADAL" clId="{C19BDA54-8444-475F-85CA-81A66D1722D2}" dt="2024-04-22T08:35:33.189" v="67" actId="20577"/>
          <ac:spMkLst>
            <pc:docMk/>
            <pc:sldMk cId="3067058647" sldId="273"/>
            <ac:spMk id="13" creationId="{52D58F96-17AF-7BC5-5BFF-D36D7059E7FF}"/>
          </ac:spMkLst>
        </pc:spChg>
        <pc:extLst>
          <p:ext xmlns:p="http://schemas.openxmlformats.org/presentationml/2006/main" uri="{D6D511B9-2390-475A-947B-AFAB55BFBCF1}">
            <pc226:cmChg xmlns:pc226="http://schemas.microsoft.com/office/powerpoint/2022/06/main/command" chg="del">
              <pc226:chgData name="Astrid van Roosmalen" userId="153b2aa7-fd7a-4db7-8fce-3bb2316dda5f" providerId="ADAL" clId="{C19BDA54-8444-475F-85CA-81A66D1722D2}" dt="2024-04-22T08:32:59.372" v="0"/>
              <pc2:cmMkLst xmlns:pc2="http://schemas.microsoft.com/office/powerpoint/2019/9/main/command">
                <pc:docMk/>
                <pc:sldMk cId="3067058647" sldId="273"/>
                <pc2:cmMk id="{A0D423D2-0C31-4DF8-88B9-08D0131C0485}"/>
              </pc2:cmMkLst>
            </pc226:cmChg>
            <pc226:cmChg xmlns:pc226="http://schemas.microsoft.com/office/powerpoint/2022/06/main/command" chg="del">
              <pc226:chgData name="Astrid van Roosmalen" userId="153b2aa7-fd7a-4db7-8fce-3bb2316dda5f" providerId="ADAL" clId="{C19BDA54-8444-475F-85CA-81A66D1722D2}" dt="2024-04-22T08:36:02.451" v="68"/>
              <pc2:cmMkLst xmlns:pc2="http://schemas.microsoft.com/office/powerpoint/2019/9/main/command">
                <pc:docMk/>
                <pc:sldMk cId="3067058647" sldId="273"/>
                <pc2:cmMk id="{F519CBD8-6B4F-4A04-A6B1-C1E6AE2CCCD9}"/>
              </pc2:cmMkLst>
            </pc226:cmChg>
          </p:ext>
        </pc:extLst>
      </pc:sldChg>
      <pc:sldChg chg="delCm">
        <pc:chgData name="Astrid van Roosmalen" userId="153b2aa7-fd7a-4db7-8fce-3bb2316dda5f" providerId="ADAL" clId="{C19BDA54-8444-475F-85CA-81A66D1722D2}" dt="2024-04-22T08:36:16.515" v="70"/>
        <pc:sldMkLst>
          <pc:docMk/>
          <pc:sldMk cId="3732116699" sldId="275"/>
        </pc:sldMkLst>
        <pc:extLst>
          <p:ext xmlns:p="http://schemas.openxmlformats.org/presentationml/2006/main" uri="{D6D511B9-2390-475A-947B-AFAB55BFBCF1}">
            <pc226:cmChg xmlns:pc226="http://schemas.microsoft.com/office/powerpoint/2022/06/main/command" chg="del">
              <pc226:chgData name="Astrid van Roosmalen" userId="153b2aa7-fd7a-4db7-8fce-3bb2316dda5f" providerId="ADAL" clId="{C19BDA54-8444-475F-85CA-81A66D1722D2}" dt="2024-04-22T08:36:16.515" v="70"/>
              <pc2:cmMkLst xmlns:pc2="http://schemas.microsoft.com/office/powerpoint/2019/9/main/command">
                <pc:docMk/>
                <pc:sldMk cId="3732116699" sldId="275"/>
                <pc2:cmMk id="{6B5CA489-83F8-4BB7-A16A-73E98B278032}"/>
              </pc2:cmMkLst>
            </pc226:cmChg>
          </p:ext>
        </pc:extLst>
      </pc:sldChg>
      <pc:sldChg chg="modNotesTx">
        <pc:chgData name="Astrid van Roosmalen" userId="153b2aa7-fd7a-4db7-8fce-3bb2316dda5f" providerId="ADAL" clId="{C19BDA54-8444-475F-85CA-81A66D1722D2}" dt="2024-04-22T14:47:20.764" v="83" actId="20577"/>
        <pc:sldMkLst>
          <pc:docMk/>
          <pc:sldMk cId="2200387015" sldId="298"/>
        </pc:sldMkLst>
      </pc:sldChg>
      <pc:sldChg chg="modNotesTx">
        <pc:chgData name="Astrid van Roosmalen" userId="153b2aa7-fd7a-4db7-8fce-3bb2316dda5f" providerId="ADAL" clId="{C19BDA54-8444-475F-85CA-81A66D1722D2}" dt="2024-04-22T14:47:53.051" v="87" actId="20577"/>
        <pc:sldMkLst>
          <pc:docMk/>
          <pc:sldMk cId="163750050" sldId="314"/>
        </pc:sldMkLst>
      </pc:sldChg>
      <pc:sldChg chg="modNotesTx">
        <pc:chgData name="Astrid van Roosmalen" userId="153b2aa7-fd7a-4db7-8fce-3bb2316dda5f" providerId="ADAL" clId="{C19BDA54-8444-475F-85CA-81A66D1722D2}" dt="2024-04-22T14:48:35.163" v="101" actId="6549"/>
        <pc:sldMkLst>
          <pc:docMk/>
          <pc:sldMk cId="60378436" sldId="315"/>
        </pc:sldMkLst>
      </pc:sldChg>
      <pc:sldChg chg="modNotesTx">
        <pc:chgData name="Astrid van Roosmalen" userId="153b2aa7-fd7a-4db7-8fce-3bb2316dda5f" providerId="ADAL" clId="{C19BDA54-8444-475F-85CA-81A66D1722D2}" dt="2024-04-22T14:49:36.954" v="297" actId="6549"/>
        <pc:sldMkLst>
          <pc:docMk/>
          <pc:sldMk cId="1083135789" sldId="316"/>
        </pc:sldMkLst>
      </pc:sldChg>
      <pc:sldChg chg="delCm">
        <pc:chgData name="Astrid van Roosmalen" userId="153b2aa7-fd7a-4db7-8fce-3bb2316dda5f" providerId="ADAL" clId="{C19BDA54-8444-475F-85CA-81A66D1722D2}" dt="2024-04-22T08:37:36.260" v="71"/>
        <pc:sldMkLst>
          <pc:docMk/>
          <pc:sldMk cId="382126564" sldId="319"/>
        </pc:sldMkLst>
        <pc:extLst>
          <p:ext xmlns:p="http://schemas.openxmlformats.org/presentationml/2006/main" uri="{D6D511B9-2390-475A-947B-AFAB55BFBCF1}">
            <pc226:cmChg xmlns:pc226="http://schemas.microsoft.com/office/powerpoint/2022/06/main/command" chg="del">
              <pc226:chgData name="Astrid van Roosmalen" userId="153b2aa7-fd7a-4db7-8fce-3bb2316dda5f" providerId="ADAL" clId="{C19BDA54-8444-475F-85CA-81A66D1722D2}" dt="2024-04-22T08:37:36.260" v="71"/>
              <pc2:cmMkLst xmlns:pc2="http://schemas.microsoft.com/office/powerpoint/2019/9/main/command">
                <pc:docMk/>
                <pc:sldMk cId="382126564" sldId="319"/>
                <pc2:cmMk id="{CAE7739E-F415-41A5-8A8E-3DB532FB270C}"/>
              </pc2:cmMkLst>
            </pc226:cmChg>
          </p:ext>
        </pc:extLst>
      </pc:sldChg>
      <pc:sldChg chg="modNotesTx">
        <pc:chgData name="Astrid van Roosmalen" userId="153b2aa7-fd7a-4db7-8fce-3bb2316dda5f" providerId="ADAL" clId="{C19BDA54-8444-475F-85CA-81A66D1722D2}" dt="2024-04-22T14:51:43.235" v="308" actId="20577"/>
        <pc:sldMkLst>
          <pc:docMk/>
          <pc:sldMk cId="2840002995" sldId="321"/>
        </pc:sldMkLst>
      </pc:sldChg>
      <pc:sldChg chg="modNotesTx">
        <pc:chgData name="Astrid van Roosmalen" userId="153b2aa7-fd7a-4db7-8fce-3bb2316dda5f" providerId="ADAL" clId="{C19BDA54-8444-475F-85CA-81A66D1722D2}" dt="2024-04-22T14:52:57.522" v="386" actId="6549"/>
        <pc:sldMkLst>
          <pc:docMk/>
          <pc:sldMk cId="3654261271" sldId="3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2F6D5-B81C-CF46-A5CD-94EAEBF8F9DA}" type="datetimeFigureOut">
              <a:rPr lang="nl-NL" smtClean="0"/>
              <a:t>22-4-2024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BBE6B8-7356-CA4A-9890-F792FCDFA2BA}" type="slidenum">
              <a:rPr lang="nl-NL" smtClean="0"/>
              <a:t>‹nr.›</a:t>
            </a:fld>
            <a:endParaRPr lang="nl-NL"/>
          </a:p>
        </p:txBody>
      </p:sp>
    </p:spTree>
    <p:extLst>
      <p:ext uri="{BB962C8B-B14F-4D97-AF65-F5344CB8AC3E}">
        <p14:creationId xmlns:p14="http://schemas.microsoft.com/office/powerpoint/2010/main" val="1772955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De </a:t>
            </a:r>
            <a:r>
              <a:rPr lang="en-US" dirty="0" err="1"/>
              <a:t>beelden</a:t>
            </a:r>
            <a:r>
              <a:rPr lang="en-US" dirty="0"/>
              <a:t> </a:t>
            </a:r>
            <a:r>
              <a:rPr lang="en-US" dirty="0" err="1"/>
              <a:t>duiden</a:t>
            </a:r>
            <a:r>
              <a:rPr lang="en-US" dirty="0"/>
              <a:t> de </a:t>
            </a:r>
            <a:r>
              <a:rPr lang="en-US" dirty="0" err="1"/>
              <a:t>leerdoelen</a:t>
            </a:r>
            <a:r>
              <a:rPr lang="en-US" dirty="0"/>
              <a:t> van </a:t>
            </a:r>
            <a:r>
              <a:rPr lang="en-US" dirty="0" err="1"/>
              <a:t>deze</a:t>
            </a:r>
            <a:r>
              <a:rPr lang="en-US" dirty="0"/>
              <a:t> </a:t>
            </a:r>
            <a:r>
              <a:rPr lang="en-US" dirty="0" err="1"/>
              <a:t>taak</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Recept</a:t>
            </a:r>
            <a:r>
              <a:rPr lang="en-US"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Wat </a:t>
            </a:r>
            <a:r>
              <a:rPr lang="en-US" dirty="0" err="1"/>
              <a:t>betekenen</a:t>
            </a:r>
            <a:r>
              <a:rPr lang="en-US" dirty="0"/>
              <a:t> de </a:t>
            </a:r>
            <a:r>
              <a:rPr lang="en-US" dirty="0" err="1"/>
              <a:t>symbolen</a:t>
            </a:r>
            <a:r>
              <a:rPr lang="en-US"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err="1"/>
              <a:t>Werken</a:t>
            </a:r>
            <a:r>
              <a:rPr lang="en-US" dirty="0"/>
              <a:t> </a:t>
            </a:r>
            <a:r>
              <a:rPr lang="en-US" dirty="0" err="1"/>
              <a:t>jullie</a:t>
            </a:r>
            <a:r>
              <a:rPr lang="en-US" dirty="0"/>
              <a:t> </a:t>
            </a:r>
            <a:r>
              <a:rPr lang="en-US" dirty="0" err="1"/>
              <a:t>wel</a:t>
            </a:r>
            <a:r>
              <a:rPr lang="en-US" dirty="0"/>
              <a:t> </a:t>
            </a:r>
            <a:r>
              <a:rPr lang="en-US" dirty="0" err="1"/>
              <a:t>eens</a:t>
            </a:r>
            <a:r>
              <a:rPr lang="en-US" dirty="0"/>
              <a:t> met </a:t>
            </a:r>
            <a:r>
              <a:rPr lang="en-US" dirty="0" err="1"/>
              <a:t>een</a:t>
            </a:r>
            <a:r>
              <a:rPr lang="en-US" dirty="0"/>
              <a:t> </a:t>
            </a:r>
            <a:r>
              <a:rPr lang="en-US" dirty="0" err="1"/>
              <a:t>recept</a:t>
            </a:r>
            <a:r>
              <a:rPr lang="en-US"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err="1"/>
              <a:t>Waar</a:t>
            </a:r>
            <a:r>
              <a:rPr lang="en-US" dirty="0"/>
              <a:t> </a:t>
            </a:r>
            <a:r>
              <a:rPr lang="en-US" dirty="0" err="1"/>
              <a:t>moet</a:t>
            </a:r>
            <a:r>
              <a:rPr lang="en-US" dirty="0"/>
              <a:t> je op </a:t>
            </a:r>
            <a:r>
              <a:rPr lang="en-US" dirty="0" err="1"/>
              <a:t>letten</a:t>
            </a:r>
            <a:r>
              <a:rPr lang="en-US" dirty="0"/>
              <a:t>?</a:t>
            </a:r>
            <a:endParaRPr lang="nl-NL" dirty="0"/>
          </a:p>
          <a:p>
            <a:endParaRPr lang="en-US" dirty="0"/>
          </a:p>
          <a:p>
            <a:r>
              <a:rPr lang="en-US" dirty="0" err="1"/>
              <a:t>Colaflessen</a:t>
            </a:r>
            <a:r>
              <a:rPr lang="en-US" dirty="0"/>
              <a:t>: </a:t>
            </a:r>
          </a:p>
          <a:p>
            <a:pPr marL="171450" indent="-171450">
              <a:buFontTx/>
              <a:buChar char="-"/>
            </a:pPr>
            <a:r>
              <a:rPr lang="en-US" dirty="0" err="1"/>
              <a:t>Verhouding</a:t>
            </a:r>
            <a:r>
              <a:rPr lang="en-US" dirty="0"/>
              <a:t> </a:t>
            </a:r>
            <a:r>
              <a:rPr lang="en-US" dirty="0" err="1"/>
              <a:t>tussen</a:t>
            </a:r>
            <a:r>
              <a:rPr lang="en-US" dirty="0"/>
              <a:t> </a:t>
            </a:r>
            <a:r>
              <a:rPr lang="en-US" dirty="0" err="1"/>
              <a:t>prijs</a:t>
            </a:r>
            <a:r>
              <a:rPr lang="en-US" dirty="0"/>
              <a:t> </a:t>
            </a:r>
            <a:r>
              <a:rPr lang="en-US" dirty="0" err="1"/>
              <a:t>en</a:t>
            </a:r>
            <a:r>
              <a:rPr lang="en-US" dirty="0"/>
              <a:t> </a:t>
            </a:r>
            <a:r>
              <a:rPr lang="en-US" dirty="0" err="1"/>
              <a:t>inhoud</a:t>
            </a:r>
            <a:r>
              <a:rPr lang="en-US" dirty="0"/>
              <a:t>. </a:t>
            </a:r>
          </a:p>
          <a:p>
            <a:pPr marL="171450" indent="-171450">
              <a:buFontTx/>
              <a:buChar char="-"/>
            </a:pPr>
            <a:r>
              <a:rPr lang="en-US" dirty="0" err="1"/>
              <a:t>Vergelijken</a:t>
            </a:r>
            <a:r>
              <a:rPr lang="en-US" dirty="0"/>
              <a:t> van twee </a:t>
            </a:r>
            <a:r>
              <a:rPr lang="en-US" dirty="0" err="1"/>
              <a:t>opties</a:t>
            </a:r>
            <a:r>
              <a:rPr lang="en-US" dirty="0"/>
              <a:t>.</a:t>
            </a:r>
          </a:p>
          <a:p>
            <a:endParaRPr lang="nl-NL" dirty="0"/>
          </a:p>
        </p:txBody>
      </p:sp>
      <p:sp>
        <p:nvSpPr>
          <p:cNvPr id="4" name="Tijdelijke aanduiding voor dianummer 3"/>
          <p:cNvSpPr>
            <a:spLocks noGrp="1"/>
          </p:cNvSpPr>
          <p:nvPr>
            <p:ph type="sldNum" sz="quarter" idx="5"/>
          </p:nvPr>
        </p:nvSpPr>
        <p:spPr/>
        <p:txBody>
          <a:bodyPr/>
          <a:lstStyle/>
          <a:p>
            <a:fld id="{EDBBE6B8-7356-CA4A-9890-F792FCDFA2BA}" type="slidenum">
              <a:rPr lang="nl-NL" smtClean="0"/>
              <a:t>1</a:t>
            </a:fld>
            <a:endParaRPr lang="nl-NL"/>
          </a:p>
        </p:txBody>
      </p:sp>
    </p:spTree>
    <p:extLst>
      <p:ext uri="{BB962C8B-B14F-4D97-AF65-F5344CB8AC3E}">
        <p14:creationId xmlns:p14="http://schemas.microsoft.com/office/powerpoint/2010/main" val="1499491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Light" panose="020F0302020204030204" pitchFamily="34" charset="0"/>
                <a:ea typeface="Calibri" panose="020F0502020204030204" pitchFamily="34" charset="0"/>
              </a:rPr>
              <a:t>Start de opdracht gezamenlijk op. Wat moeten de studenten nog aanvullen? En begrijpen ze de voorgaande stappen?</a:t>
            </a:r>
            <a:endParaRPr lang="nl-NL" dirty="0"/>
          </a:p>
        </p:txBody>
      </p:sp>
      <p:sp>
        <p:nvSpPr>
          <p:cNvPr id="4" name="Tijdelijke aanduiding voor dianummer 3"/>
          <p:cNvSpPr>
            <a:spLocks noGrp="1"/>
          </p:cNvSpPr>
          <p:nvPr>
            <p:ph type="sldNum" sz="quarter" idx="5"/>
          </p:nvPr>
        </p:nvSpPr>
        <p:spPr/>
        <p:txBody>
          <a:bodyPr/>
          <a:lstStyle/>
          <a:p>
            <a:fld id="{EDBBE6B8-7356-CA4A-9890-F792FCDFA2BA}" type="slidenum">
              <a:rPr lang="nl-NL" smtClean="0"/>
              <a:t>10</a:t>
            </a:fld>
            <a:endParaRPr lang="nl-NL"/>
          </a:p>
        </p:txBody>
      </p:sp>
    </p:spTree>
    <p:extLst>
      <p:ext uri="{BB962C8B-B14F-4D97-AF65-F5344CB8AC3E}">
        <p14:creationId xmlns:p14="http://schemas.microsoft.com/office/powerpoint/2010/main" val="3383824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cs typeface="Arial" panose="020B0604020202020204" pitchFamily="34" charset="0"/>
              </a:rPr>
              <a:t>Laat je studenten het begrip </a:t>
            </a:r>
            <a:r>
              <a:rPr lang="nl-NL" sz="1800" b="1" dirty="0">
                <a:effectLst/>
                <a:latin typeface="Calibri Light" panose="020F0302020204030204" pitchFamily="34" charset="0"/>
                <a:ea typeface="Calibri" panose="020F0502020204030204" pitchFamily="34" charset="0"/>
                <a:cs typeface="Arial" panose="020B0604020202020204" pitchFamily="34" charset="0"/>
              </a:rPr>
              <a:t>verhoudingen </a:t>
            </a:r>
            <a:r>
              <a:rPr lang="nl-NL" sz="1800" dirty="0">
                <a:effectLst/>
                <a:latin typeface="Calibri Light" panose="020F0302020204030204" pitchFamily="34" charset="0"/>
                <a:ea typeface="Calibri" panose="020F0502020204030204" pitchFamily="34" charset="0"/>
                <a:cs typeface="Arial" panose="020B0604020202020204" pitchFamily="34" charset="0"/>
              </a:rPr>
              <a:t>uitleggen met een </a:t>
            </a:r>
            <a:r>
              <a:rPr lang="nl-NL" sz="1800" dirty="0" err="1">
                <a:effectLst/>
                <a:latin typeface="Calibri Light" panose="020F0302020204030204" pitchFamily="34" charset="0"/>
                <a:ea typeface="Calibri" panose="020F0502020204030204" pitchFamily="34" charset="0"/>
                <a:cs typeface="Arial" panose="020B0604020202020204" pitchFamily="34" charset="0"/>
              </a:rPr>
              <a:t>Frayer</a:t>
            </a:r>
            <a:r>
              <a:rPr lang="nl-NL" sz="1800" dirty="0">
                <a:effectLst/>
                <a:latin typeface="Calibri Light" panose="020F0302020204030204" pitchFamily="34" charset="0"/>
                <a:ea typeface="Calibri" panose="020F0502020204030204" pitchFamily="34" charset="0"/>
                <a:cs typeface="Arial" panose="020B0604020202020204" pitchFamily="34" charset="0"/>
              </a:rPr>
              <a:t> frame.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cs typeface="Arial" panose="020B0604020202020204" pitchFamily="34" charset="0"/>
              </a:rPr>
              <a:t>Zie in de docentenhandleiding onderaan Taak 1 voor uitgebreide toelichting.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EDBBE6B8-7356-CA4A-9890-F792FCDFA2BA}" type="slidenum">
              <a:rPr lang="nl-NL" smtClean="0"/>
              <a:t>12</a:t>
            </a:fld>
            <a:endParaRPr lang="nl-NL"/>
          </a:p>
        </p:txBody>
      </p:sp>
    </p:spTree>
    <p:extLst>
      <p:ext uri="{BB962C8B-B14F-4D97-AF65-F5344CB8AC3E}">
        <p14:creationId xmlns:p14="http://schemas.microsoft.com/office/powerpoint/2010/main" val="336785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Light" panose="020F0302020204030204" pitchFamily="34" charset="0"/>
                <a:ea typeface="Calibri" panose="020F0502020204030204" pitchFamily="34" charset="0"/>
                <a:cs typeface="Arial" panose="020B0604020202020204" pitchFamily="34" charset="0"/>
              </a:rPr>
              <a:t>Bespreek de opdracht. </a:t>
            </a:r>
          </a:p>
          <a:p>
            <a:endParaRPr lang="nl-NL" sz="1800" dirty="0">
              <a:effectLst/>
              <a:latin typeface="Calibri Light" panose="020F0302020204030204" pitchFamily="34" charset="0"/>
              <a:ea typeface="Calibri" panose="020F0502020204030204" pitchFamily="34" charset="0"/>
              <a:cs typeface="Arial" panose="020B0604020202020204" pitchFamily="34" charset="0"/>
            </a:endParaRPr>
          </a:p>
          <a:p>
            <a:r>
              <a:rPr lang="nl-NL" sz="1800" dirty="0">
                <a:effectLst/>
                <a:latin typeface="Calibri Light" panose="020F0302020204030204" pitchFamily="34" charset="0"/>
                <a:ea typeface="Calibri" panose="020F0502020204030204" pitchFamily="34" charset="0"/>
                <a:cs typeface="Arial" panose="020B0604020202020204" pitchFamily="34" charset="0"/>
              </a:rPr>
              <a:t>Benoem:</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alibri Light" panose="020F0302020204030204" pitchFamily="34" charset="0"/>
              <a:buChar char="-"/>
            </a:pPr>
            <a:r>
              <a:rPr lang="nl-NL" sz="1800" dirty="0">
                <a:effectLst/>
                <a:latin typeface="Calibri Light" panose="020F0302020204030204" pitchFamily="34" charset="0"/>
                <a:ea typeface="Calibri" panose="020F0502020204030204" pitchFamily="34" charset="0"/>
                <a:cs typeface="Arial" panose="020B0604020202020204" pitchFamily="34" charset="0"/>
              </a:rPr>
              <a:t>Wat zie je? (product; prijs; stuks)</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alibri Light" panose="020F0302020204030204" pitchFamily="34" charset="0"/>
              <a:buChar char="-"/>
            </a:pPr>
            <a:r>
              <a:rPr lang="nl-NL" sz="1800" dirty="0">
                <a:effectLst/>
                <a:latin typeface="Calibri Light" panose="020F0302020204030204" pitchFamily="34" charset="0"/>
                <a:ea typeface="Calibri" panose="020F0502020204030204" pitchFamily="34" charset="0"/>
                <a:cs typeface="Arial" panose="020B0604020202020204" pitchFamily="34" charset="0"/>
              </a:rPr>
              <a:t>De vraag (wat moet je uitrekenen?)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alibri Light" panose="020F0302020204030204" pitchFamily="34" charset="0"/>
              <a:buChar char="-"/>
            </a:pPr>
            <a:r>
              <a:rPr lang="nl-NL" sz="1800" dirty="0">
                <a:effectLst/>
                <a:latin typeface="Calibri Light" panose="020F0302020204030204" pitchFamily="34" charset="0"/>
                <a:ea typeface="Calibri" panose="020F0502020204030204" pitchFamily="34" charset="0"/>
                <a:cs typeface="Arial" panose="020B0604020202020204" pitchFamily="34" charset="0"/>
              </a:rPr>
              <a:t>Rekentaal: Wat betekent </a:t>
            </a:r>
            <a:r>
              <a:rPr lang="nl-NL" sz="1800" b="1" dirty="0">
                <a:effectLst/>
                <a:latin typeface="Calibri Light" panose="020F0302020204030204" pitchFamily="34" charset="0"/>
                <a:ea typeface="Calibri" panose="020F0502020204030204" pitchFamily="34" charset="0"/>
                <a:cs typeface="Arial" panose="020B0604020202020204" pitchFamily="34" charset="0"/>
              </a:rPr>
              <a:t>naar verhouding</a:t>
            </a:r>
            <a:r>
              <a:rPr lang="nl-NL" sz="1800" dirty="0">
                <a:effectLst/>
                <a:latin typeface="Calibri Light" panose="020F0302020204030204" pitchFamily="34" charset="0"/>
                <a:ea typeface="Calibri" panose="020F0502020204030204" pitchFamily="34" charset="0"/>
                <a:cs typeface="Arial" panose="020B0604020202020204" pitchFamily="34" charset="0"/>
              </a:rPr>
              <a:t>?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EDBBE6B8-7356-CA4A-9890-F792FCDFA2BA}" type="slidenum">
              <a:rPr lang="nl-NL" smtClean="0"/>
              <a:t>13</a:t>
            </a:fld>
            <a:endParaRPr lang="nl-NL"/>
          </a:p>
        </p:txBody>
      </p:sp>
    </p:spTree>
    <p:extLst>
      <p:ext uri="{BB962C8B-B14F-4D97-AF65-F5344CB8AC3E}">
        <p14:creationId xmlns:p14="http://schemas.microsoft.com/office/powerpoint/2010/main" val="2187674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Light" panose="020F0302020204030204" pitchFamily="34" charset="0"/>
                <a:ea typeface="Calibri" panose="020F0502020204030204" pitchFamily="34" charset="0"/>
                <a:cs typeface="Arial" panose="020B0604020202020204" pitchFamily="34" charset="0"/>
              </a:rPr>
              <a:t>Laat zien hoe je de opdracht stapsgewijs kunt uitrekenen met behulp van het stappenplan.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sz="1800" dirty="0">
              <a:effectLst/>
              <a:latin typeface="Calibri Light" panose="020F0302020204030204" pitchFamily="34" charset="0"/>
              <a:ea typeface="Calibri" panose="020F0502020204030204" pitchFamily="34" charset="0"/>
              <a:cs typeface="Arial" panose="020B0604020202020204" pitchFamily="34" charset="0"/>
            </a:endParaRPr>
          </a:p>
          <a:p>
            <a:r>
              <a:rPr lang="nl-NL" sz="1800" dirty="0">
                <a:effectLst/>
                <a:latin typeface="Calibri Light" panose="020F0302020204030204" pitchFamily="34" charset="0"/>
                <a:ea typeface="Calibri" panose="020F0502020204030204" pitchFamily="34" charset="0"/>
                <a:cs typeface="Arial" panose="020B0604020202020204" pitchFamily="34" charset="0"/>
              </a:rPr>
              <a:t>Benadruk:</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alibri Light" panose="020F0302020204030204" pitchFamily="34" charset="0"/>
              <a:buChar char="-"/>
            </a:pPr>
            <a:r>
              <a:rPr lang="nl-NL" sz="1800" dirty="0">
                <a:effectLst/>
                <a:latin typeface="Calibri Light" panose="020F0302020204030204" pitchFamily="34" charset="0"/>
                <a:ea typeface="Calibri" panose="020F0502020204030204" pitchFamily="34" charset="0"/>
                <a:cs typeface="Arial" panose="020B0604020202020204" pitchFamily="34" charset="0"/>
              </a:rPr>
              <a:t>Om te vergelijken moet de </a:t>
            </a:r>
            <a:r>
              <a:rPr lang="nl-NL" sz="1800" b="1" dirty="0">
                <a:effectLst/>
                <a:latin typeface="Calibri Light" panose="020F0302020204030204" pitchFamily="34" charset="0"/>
                <a:ea typeface="Calibri" panose="020F0502020204030204" pitchFamily="34" charset="0"/>
                <a:cs typeface="Arial" panose="020B0604020202020204" pitchFamily="34" charset="0"/>
              </a:rPr>
              <a:t>hoeveelheid</a:t>
            </a:r>
            <a:r>
              <a:rPr lang="nl-NL" sz="1800" dirty="0">
                <a:effectLst/>
                <a:latin typeface="Calibri Light" panose="020F0302020204030204" pitchFamily="34" charset="0"/>
                <a:ea typeface="Calibri" panose="020F0502020204030204" pitchFamily="34" charset="0"/>
                <a:cs typeface="Arial" panose="020B0604020202020204" pitchFamily="34" charset="0"/>
              </a:rPr>
              <a:t> </a:t>
            </a:r>
            <a:r>
              <a:rPr lang="nl-NL" sz="1800" b="1" dirty="0">
                <a:effectLst/>
                <a:latin typeface="Calibri Light" panose="020F0302020204030204" pitchFamily="34" charset="0"/>
                <a:ea typeface="Calibri" panose="020F0502020204030204" pitchFamily="34" charset="0"/>
                <a:cs typeface="Arial" panose="020B0604020202020204" pitchFamily="34" charset="0"/>
              </a:rPr>
              <a:t>gelijk </a:t>
            </a:r>
            <a:r>
              <a:rPr lang="nl-NL" sz="1800" dirty="0">
                <a:effectLst/>
                <a:latin typeface="Calibri Light" panose="020F0302020204030204" pitchFamily="34" charset="0"/>
                <a:ea typeface="Calibri" panose="020F0502020204030204" pitchFamily="34" charset="0"/>
                <a:cs typeface="Arial" panose="020B0604020202020204" pitchFamily="34" charset="0"/>
              </a:rPr>
              <a:t>zijn.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alibri Light" panose="020F0302020204030204" pitchFamily="34" charset="0"/>
              <a:buChar char="-"/>
            </a:pPr>
            <a:r>
              <a:rPr lang="nl-NL" sz="1800" dirty="0">
                <a:effectLst/>
                <a:latin typeface="Calibri Light" panose="020F0302020204030204" pitchFamily="34" charset="0"/>
                <a:ea typeface="Calibri" panose="020F0502020204030204" pitchFamily="34" charset="0"/>
                <a:cs typeface="Arial" panose="020B0604020202020204" pitchFamily="34" charset="0"/>
              </a:rPr>
              <a:t>Waar moet je naar omrekenen? Tip: </a:t>
            </a:r>
            <a:r>
              <a:rPr lang="nl-NL" sz="1800" b="1" dirty="0">
                <a:effectLst/>
                <a:latin typeface="Calibri Light" panose="020F0302020204030204" pitchFamily="34" charset="0"/>
                <a:ea typeface="Calibri" panose="020F0502020204030204" pitchFamily="34" charset="0"/>
                <a:cs typeface="Arial" panose="020B0604020202020204" pitchFamily="34" charset="0"/>
              </a:rPr>
              <a:t>naar 1 kan altijd</a:t>
            </a:r>
            <a:r>
              <a:rPr lang="nl-NL" sz="1800" dirty="0">
                <a:effectLst/>
                <a:latin typeface="Calibri Light" panose="020F0302020204030204" pitchFamily="34" charset="0"/>
                <a:ea typeface="Calibri" panose="020F0502020204030204" pitchFamily="34" charset="0"/>
                <a:cs typeface="Arial" panose="020B0604020202020204" pitchFamily="34" charset="0"/>
              </a:rPr>
              <a: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Light" panose="020F0302020204030204" pitchFamily="34" charset="0"/>
                <a:ea typeface="Calibri" panose="020F0502020204030204" pitchFamily="34" charset="0"/>
                <a:cs typeface="Arial" panose="020B0604020202020204" pitchFamily="34" charset="0"/>
              </a:rPr>
              <a:t>Tip: Studenten kunnen deze theorie online terugvinden door de zoekbalk in de methode te gebruiken: “Verhoudingen vergelijken 1”.</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EDBBE6B8-7356-CA4A-9890-F792FCDFA2BA}" type="slidenum">
              <a:rPr lang="nl-NL" smtClean="0"/>
              <a:t>14</a:t>
            </a:fld>
            <a:endParaRPr lang="nl-NL"/>
          </a:p>
        </p:txBody>
      </p:sp>
    </p:spTree>
    <p:extLst>
      <p:ext uri="{BB962C8B-B14F-4D97-AF65-F5344CB8AC3E}">
        <p14:creationId xmlns:p14="http://schemas.microsoft.com/office/powerpoint/2010/main" val="432938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cs typeface="Arial" panose="020B0604020202020204" pitchFamily="34" charset="0"/>
              </a:rPr>
              <a:t>Deze dia is optioneel.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Calibri Light" panose="020F03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cs typeface="Arial" panose="020B0604020202020204" pitchFamily="34" charset="0"/>
              </a:rPr>
              <a:t>Bespreek de opdracht. Volg dezelfde stappen.</a:t>
            </a:r>
            <a:br>
              <a:rPr lang="nl-NL" sz="1800" dirty="0">
                <a:effectLst/>
                <a:latin typeface="Calibri Light" panose="020F0302020204030204" pitchFamily="34" charset="0"/>
                <a:ea typeface="Calibri" panose="020F0502020204030204" pitchFamily="34" charset="0"/>
                <a:cs typeface="Arial" panose="020B0604020202020204" pitchFamily="34" charset="0"/>
              </a:rPr>
            </a:br>
            <a:endParaRPr lang="nl-NL" sz="1800" dirty="0">
              <a:effectLst/>
              <a:latin typeface="Calibri Light" panose="020F03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cs typeface="Arial" panose="020B0604020202020204" pitchFamily="34" charset="0"/>
              </a:rPr>
              <a:t>Afhankelijk van het niveau van de klas: je kunt via 100 ml of 1.000 ml rekenen.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Light" panose="020F0302020204030204" pitchFamily="34" charset="0"/>
                <a:ea typeface="Calibri" panose="020F0502020204030204" pitchFamily="34" charset="0"/>
                <a:cs typeface="Arial" panose="020B0604020202020204" pitchFamily="34" charset="0"/>
              </a:rPr>
              <a:t>Tip: Studenten kunnen deze theorie online terugvinden door de zoekbalk in de methode te gebruiken: “Verhoudingen vergelijken 2”.</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EDBBE6B8-7356-CA4A-9890-F792FCDFA2BA}" type="slidenum">
              <a:rPr lang="nl-NL" smtClean="0"/>
              <a:t>15</a:t>
            </a:fld>
            <a:endParaRPr lang="nl-NL"/>
          </a:p>
        </p:txBody>
      </p:sp>
    </p:spTree>
    <p:extLst>
      <p:ext uri="{BB962C8B-B14F-4D97-AF65-F5344CB8AC3E}">
        <p14:creationId xmlns:p14="http://schemas.microsoft.com/office/powerpoint/2010/main" val="4027144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Light" panose="020F0302020204030204" pitchFamily="34" charset="0"/>
                <a:ea typeface="Calibri" panose="020F0502020204030204" pitchFamily="34" charset="0"/>
              </a:rPr>
              <a:t>Start de opdracht gezamenlijk op. </a:t>
            </a:r>
          </a:p>
          <a:p>
            <a:r>
              <a:rPr lang="nl-NL" sz="1800" dirty="0">
                <a:effectLst/>
                <a:latin typeface="Calibri Light" panose="020F0302020204030204" pitchFamily="34" charset="0"/>
                <a:ea typeface="Calibri" panose="020F0502020204030204" pitchFamily="34" charset="0"/>
              </a:rPr>
              <a:t>Wat moeten de studenten nog aanvullen? En begrijpen ze de voorgaande stappen?</a:t>
            </a:r>
            <a:endParaRPr lang="nl-NL" dirty="0"/>
          </a:p>
        </p:txBody>
      </p:sp>
      <p:sp>
        <p:nvSpPr>
          <p:cNvPr id="4" name="Tijdelijke aanduiding voor dianummer 3"/>
          <p:cNvSpPr>
            <a:spLocks noGrp="1"/>
          </p:cNvSpPr>
          <p:nvPr>
            <p:ph type="sldNum" sz="quarter" idx="5"/>
          </p:nvPr>
        </p:nvSpPr>
        <p:spPr/>
        <p:txBody>
          <a:bodyPr/>
          <a:lstStyle/>
          <a:p>
            <a:fld id="{EDBBE6B8-7356-CA4A-9890-F792FCDFA2BA}" type="slidenum">
              <a:rPr lang="nl-NL" smtClean="0"/>
              <a:t>16</a:t>
            </a:fld>
            <a:endParaRPr lang="nl-NL"/>
          </a:p>
        </p:txBody>
      </p:sp>
    </p:spTree>
    <p:extLst>
      <p:ext uri="{BB962C8B-B14F-4D97-AF65-F5344CB8AC3E}">
        <p14:creationId xmlns:p14="http://schemas.microsoft.com/office/powerpoint/2010/main" val="253520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Light" panose="020F0302020204030204" pitchFamily="34" charset="0"/>
                <a:ea typeface="Calibri" panose="020F0502020204030204" pitchFamily="34" charset="0"/>
                <a:cs typeface="Arial" panose="020B0604020202020204" pitchFamily="34" charset="0"/>
              </a:rPr>
              <a:t>Deze opdracht is een </a:t>
            </a:r>
            <a:r>
              <a:rPr lang="nl-NL" sz="1800" b="1" dirty="0">
                <a:effectLst/>
                <a:latin typeface="Calibri Light" panose="020F0302020204030204" pitchFamily="34" charset="0"/>
                <a:ea typeface="Calibri" panose="020F0502020204030204" pitchFamily="34" charset="0"/>
                <a:cs typeface="Arial" panose="020B0604020202020204" pitchFamily="34" charset="0"/>
              </a:rPr>
              <a:t>samenwerkingsopdracht</a:t>
            </a:r>
            <a:r>
              <a:rPr lang="nl-NL" sz="1800" b="0" dirty="0">
                <a:effectLst/>
                <a:latin typeface="Calibri Light" panose="020F0302020204030204" pitchFamily="34" charset="0"/>
                <a:ea typeface="Calibri" panose="020F0502020204030204" pitchFamily="34" charset="0"/>
                <a:cs typeface="Arial" panose="020B0604020202020204" pitchFamily="34" charset="0"/>
              </a:rPr>
              <a:t>.</a:t>
            </a:r>
            <a:r>
              <a:rPr lang="nl-NL" sz="1800" dirty="0">
                <a:effectLst/>
                <a:latin typeface="Calibri Light" panose="020F0302020204030204" pitchFamily="34" charset="0"/>
                <a:ea typeface="Calibri" panose="020F0502020204030204" pitchFamily="34" charset="0"/>
                <a:cs typeface="Arial" panose="020B0604020202020204" pitchFamily="34" charset="0"/>
              </a:rPr>
              <a:t> </a:t>
            </a:r>
          </a:p>
          <a:p>
            <a:r>
              <a:rPr lang="nl-NL" sz="1800" dirty="0">
                <a:effectLst/>
                <a:latin typeface="Calibri Light" panose="020F0302020204030204" pitchFamily="34" charset="0"/>
                <a:ea typeface="Calibri" panose="020F0502020204030204" pitchFamily="34" charset="0"/>
                <a:cs typeface="Arial" panose="020B0604020202020204" pitchFamily="34" charset="0"/>
              </a:rPr>
              <a:t>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r>
              <a:rPr lang="nl-NL" sz="1800" dirty="0">
                <a:effectLst/>
                <a:latin typeface="Calibri Light" panose="020F0302020204030204" pitchFamily="34" charset="0"/>
                <a:ea typeface="Calibri" panose="020F0502020204030204" pitchFamily="34" charset="0"/>
                <a:cs typeface="Arial" panose="020B0604020202020204" pitchFamily="34" charset="0"/>
              </a:rPr>
              <a:t>2a. De studenten kiezen individueel een bakkerij.</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r>
              <a:rPr lang="nl-NL" sz="1800" dirty="0">
                <a:effectLst/>
                <a:latin typeface="Calibri Light" panose="020F0302020204030204" pitchFamily="34" charset="0"/>
                <a:ea typeface="Calibri" panose="020F0502020204030204" pitchFamily="34" charset="0"/>
                <a:cs typeface="Arial" panose="020B0604020202020204" pitchFamily="34" charset="0"/>
              </a:rPr>
              <a:t>2b. Laat de studenten hun keuze in duo’s bespreken. Bespreek de antwoorden daarna klassikaal.</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r>
              <a:rPr lang="nl-NL" sz="1800" dirty="0">
                <a:effectLst/>
                <a:latin typeface="Calibri Light" panose="020F0302020204030204" pitchFamily="34" charset="0"/>
                <a:ea typeface="Calibri" panose="020F0502020204030204" pitchFamily="34" charset="0"/>
              </a:rPr>
              <a:t>2c. De studenten schrijven op waarom iemand voor de andere bakkerij zou kiezen. </a:t>
            </a:r>
            <a:endParaRPr lang="nl-NL" sz="1800" dirty="0"/>
          </a:p>
          <a:p>
            <a:endParaRPr lang="nl-NL" sz="1800" dirty="0">
              <a:effectLst/>
              <a:latin typeface="Calibri Light" panose="020F0302020204030204" pitchFamily="34" charset="0"/>
              <a:ea typeface="Calibri" panose="020F0502020204030204" pitchFamily="34" charset="0"/>
              <a:cs typeface="Arial" panose="020B0604020202020204" pitchFamily="34" charset="0"/>
            </a:endParaRPr>
          </a:p>
          <a:p>
            <a:r>
              <a:rPr lang="nl-NL" sz="1800" dirty="0">
                <a:effectLst/>
                <a:latin typeface="Calibri Light" panose="020F0302020204030204" pitchFamily="34" charset="0"/>
                <a:ea typeface="Calibri" panose="020F0502020204030204" pitchFamily="34" charset="0"/>
                <a:cs typeface="Arial" panose="020B0604020202020204" pitchFamily="34" charset="0"/>
              </a:rPr>
              <a:t>Ondersteunende vragen bij de klassikale bespreking:</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SzPts val="1000"/>
              <a:buFont typeface="Symbol" panose="05050102010706020507" pitchFamily="18" charset="2"/>
              <a:buChar char=""/>
              <a:tabLst>
                <a:tab pos="457200" algn="l"/>
              </a:tabLst>
            </a:pPr>
            <a:r>
              <a:rPr lang="nl-NL" sz="1800" dirty="0">
                <a:effectLst/>
                <a:latin typeface="Calibri Light" panose="020F0302020204030204" pitchFamily="34" charset="0"/>
                <a:ea typeface="Calibri" panose="020F0502020204030204" pitchFamily="34" charset="0"/>
                <a:cs typeface="Arial" panose="020B0604020202020204" pitchFamily="34" charset="0"/>
              </a:rPr>
              <a:t>Bij welke bakkerij betaal je het minst?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SzPts val="1000"/>
              <a:buFont typeface="Symbol" panose="05050102010706020507" pitchFamily="18" charset="2"/>
              <a:buChar char=""/>
              <a:tabLst>
                <a:tab pos="457200" algn="l"/>
              </a:tabLst>
            </a:pPr>
            <a:r>
              <a:rPr lang="nl-NL" sz="1800" dirty="0">
                <a:effectLst/>
                <a:latin typeface="Calibri Light" panose="020F0302020204030204" pitchFamily="34" charset="0"/>
                <a:ea typeface="Calibri" panose="020F0502020204030204" pitchFamily="34" charset="0"/>
                <a:cs typeface="Arial" panose="020B0604020202020204" pitchFamily="34" charset="0"/>
              </a:rPr>
              <a:t>Hoeveel bolletjes houd je over bij beide bakkerijen? Wat vind je daarvan?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SzPts val="1000"/>
              <a:buFont typeface="Symbol" panose="05050102010706020507" pitchFamily="18" charset="2"/>
              <a:buChar char=""/>
              <a:tabLst>
                <a:tab pos="457200" algn="l"/>
              </a:tabLst>
            </a:pPr>
            <a:r>
              <a:rPr lang="nl-NL" sz="1800" dirty="0">
                <a:effectLst/>
                <a:latin typeface="Calibri Light" panose="020F0302020204030204" pitchFamily="34" charset="0"/>
                <a:ea typeface="Calibri" panose="020F0502020204030204" pitchFamily="34" charset="0"/>
                <a:cs typeface="Arial" panose="020B0604020202020204" pitchFamily="34" charset="0"/>
              </a:rPr>
              <a:t>Bij welke bakkerij zijn de bolletjes naar verhouding het goedkoopst?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r>
              <a:rPr lang="nl-NL" sz="1800" dirty="0">
                <a:effectLst/>
                <a:latin typeface="Calibri Light" panose="020F030202020403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cs typeface="Arial" panose="020B0604020202020204" pitchFamily="34" charset="0"/>
              </a:rPr>
              <a:t>Bespreek ook de rekentaal </a:t>
            </a:r>
            <a:r>
              <a:rPr lang="nl-NL" sz="1800" b="1" i="0" dirty="0">
                <a:effectLst/>
                <a:latin typeface="Calibri Light" panose="020F0302020204030204" pitchFamily="34" charset="0"/>
                <a:ea typeface="Calibri" panose="020F0502020204030204" pitchFamily="34" charset="0"/>
                <a:cs typeface="Arial" panose="020B0604020202020204" pitchFamily="34" charset="0"/>
              </a:rPr>
              <a:t>het goedkoopst</a:t>
            </a:r>
            <a:r>
              <a:rPr lang="nl-NL" sz="1800" i="1" dirty="0">
                <a:effectLst/>
                <a:latin typeface="Calibri Light" panose="020F0302020204030204" pitchFamily="34" charset="0"/>
                <a:ea typeface="Calibri" panose="020F0502020204030204" pitchFamily="34" charset="0"/>
                <a:cs typeface="Arial" panose="020B0604020202020204" pitchFamily="34" charset="0"/>
              </a:rPr>
              <a:t>, </a:t>
            </a:r>
            <a:r>
              <a:rPr lang="nl-NL" sz="1800" b="1" i="0" dirty="0">
                <a:effectLst/>
                <a:latin typeface="Calibri Light" panose="020F0302020204030204" pitchFamily="34" charset="0"/>
                <a:ea typeface="Calibri" panose="020F0502020204030204" pitchFamily="34" charset="0"/>
                <a:cs typeface="Arial" panose="020B0604020202020204" pitchFamily="34" charset="0"/>
              </a:rPr>
              <a:t>naar verhouding het goedkoopst </a:t>
            </a:r>
            <a:r>
              <a:rPr lang="nl-NL" sz="1800" dirty="0">
                <a:effectLst/>
                <a:latin typeface="Calibri Light" panose="020F0302020204030204" pitchFamily="34" charset="0"/>
                <a:ea typeface="Calibri" panose="020F0502020204030204" pitchFamily="34" charset="0"/>
                <a:cs typeface="Arial" panose="020B0604020202020204" pitchFamily="34" charset="0"/>
              </a:rPr>
              <a:t>en </a:t>
            </a:r>
            <a:r>
              <a:rPr lang="nl-NL" sz="1800" b="1" i="0" dirty="0">
                <a:effectLst/>
                <a:latin typeface="Calibri Light" panose="020F0302020204030204" pitchFamily="34" charset="0"/>
                <a:ea typeface="Calibri" panose="020F0502020204030204" pitchFamily="34" charset="0"/>
                <a:cs typeface="Arial" panose="020B0604020202020204" pitchFamily="34" charset="0"/>
              </a:rPr>
              <a:t>het voordeligst</a:t>
            </a:r>
            <a:r>
              <a:rPr lang="nl-NL" sz="1800" dirty="0">
                <a:effectLst/>
                <a:latin typeface="Calibri Light" panose="020F0302020204030204" pitchFamily="34" charset="0"/>
                <a:ea typeface="Calibri" panose="020F0502020204030204" pitchFamily="34" charset="0"/>
                <a:cs typeface="Arial" panose="020B0604020202020204" pitchFamily="34" charset="0"/>
              </a:rPr>
              <a:t>. Met woorden als </a:t>
            </a:r>
            <a:r>
              <a:rPr lang="nl-NL" sz="1800" b="1" i="0" dirty="0">
                <a:effectLst/>
                <a:latin typeface="Calibri Light" panose="020F0302020204030204" pitchFamily="34" charset="0"/>
                <a:ea typeface="Calibri" panose="020F0502020204030204" pitchFamily="34" charset="0"/>
                <a:cs typeface="Arial" panose="020B0604020202020204" pitchFamily="34" charset="0"/>
              </a:rPr>
              <a:t>goedkoop</a:t>
            </a:r>
            <a:r>
              <a:rPr lang="nl-NL" sz="1800" dirty="0">
                <a:effectLst/>
                <a:latin typeface="Calibri Light" panose="020F0302020204030204" pitchFamily="34" charset="0"/>
                <a:ea typeface="Calibri" panose="020F0502020204030204" pitchFamily="34" charset="0"/>
                <a:cs typeface="Arial" panose="020B0604020202020204" pitchFamily="34" charset="0"/>
              </a:rPr>
              <a:t> en </a:t>
            </a:r>
            <a:r>
              <a:rPr lang="nl-NL" sz="1800" b="1" i="0" dirty="0">
                <a:effectLst/>
                <a:latin typeface="Calibri Light" panose="020F0302020204030204" pitchFamily="34" charset="0"/>
                <a:ea typeface="Calibri" panose="020F0502020204030204" pitchFamily="34" charset="0"/>
                <a:cs typeface="Arial" panose="020B0604020202020204" pitchFamily="34" charset="0"/>
              </a:rPr>
              <a:t>voordelig</a:t>
            </a:r>
            <a:r>
              <a:rPr lang="nl-NL" sz="1800" dirty="0">
                <a:effectLst/>
                <a:latin typeface="Calibri Light" panose="020F0302020204030204" pitchFamily="34" charset="0"/>
                <a:ea typeface="Calibri" panose="020F0502020204030204" pitchFamily="34" charset="0"/>
                <a:cs typeface="Arial" panose="020B0604020202020204" pitchFamily="34" charset="0"/>
              </a:rPr>
              <a:t> bedoelt niet iedereen hetzelfde.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Calibri" panose="020F0502020204030204" pitchFamily="34" charset="0"/>
              <a:ea typeface="Calibri" panose="020F0502020204030204" pitchFamily="34" charset="0"/>
              <a:cs typeface="Arial" panose="020B0604020202020204" pitchFamily="34" charset="0"/>
            </a:endParaRPr>
          </a:p>
          <a:p>
            <a:r>
              <a:rPr lang="nl-NL" sz="1800" dirty="0">
                <a:effectLst/>
                <a:latin typeface="Calibri Light" panose="020F0302020204030204" pitchFamily="34" charset="0"/>
                <a:ea typeface="Calibri" panose="020F0502020204030204" pitchFamily="34" charset="0"/>
                <a:cs typeface="Arial" panose="020B0604020202020204" pitchFamily="34" charset="0"/>
              </a:rPr>
              <a:t>De redenen die de studenten kunnen geven voor de keuze van een bakkerij zijn bijv.:</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r>
              <a:rPr lang="nl-NL" sz="1800" dirty="0">
                <a:effectLst/>
                <a:latin typeface="Calibri Light" panose="020F0302020204030204" pitchFamily="34" charset="0"/>
                <a:ea typeface="Calibri" panose="020F0502020204030204" pitchFamily="34" charset="0"/>
                <a:cs typeface="Arial" panose="020B0604020202020204" pitchFamily="34" charset="0"/>
              </a:rPr>
              <a:t>- Bakker Fontein: daar betaal je wel het meest, maar je houdt de meeste bolletjes over en die komen wel op.</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r>
              <a:rPr lang="nl-NL" sz="1800" dirty="0">
                <a:effectLst/>
                <a:latin typeface="Calibri Light" panose="020F0302020204030204" pitchFamily="34" charset="0"/>
                <a:ea typeface="Calibri" panose="020F0502020204030204" pitchFamily="34" charset="0"/>
                <a:cs typeface="Arial" panose="020B0604020202020204" pitchFamily="34" charset="0"/>
              </a:rPr>
              <a:t>- Bakker </a:t>
            </a:r>
            <a:r>
              <a:rPr lang="nl-NL" sz="1800" dirty="0" err="1">
                <a:effectLst/>
                <a:latin typeface="Calibri Light" panose="020F0302020204030204" pitchFamily="34" charset="0"/>
                <a:ea typeface="Calibri" panose="020F0502020204030204" pitchFamily="34" charset="0"/>
                <a:cs typeface="Arial" panose="020B0604020202020204" pitchFamily="34" charset="0"/>
              </a:rPr>
              <a:t>Zeelandt</a:t>
            </a:r>
            <a:r>
              <a:rPr lang="nl-NL" sz="1800" dirty="0">
                <a:effectLst/>
                <a:latin typeface="Calibri Light" panose="020F0302020204030204" pitchFamily="34" charset="0"/>
                <a:ea typeface="Calibri" panose="020F0502020204030204" pitchFamily="34" charset="0"/>
                <a:cs typeface="Arial" panose="020B0604020202020204" pitchFamily="34" charset="0"/>
              </a:rPr>
              <a:t>: daar betaal je het minst en houd je de minste bolletjes over, dus minder verspilling.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r>
              <a:rPr lang="nl-NL" sz="1800" dirty="0">
                <a:effectLst/>
                <a:latin typeface="Calibri Light" panose="020F0302020204030204" pitchFamily="34" charset="0"/>
                <a:ea typeface="Calibri" panose="020F0502020204030204" pitchFamily="34" charset="0"/>
                <a:cs typeface="Arial" panose="020B0604020202020204" pitchFamily="34" charset="0"/>
              </a:rPr>
              <a:t>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r>
              <a:rPr lang="nl-NL" sz="1800" dirty="0">
                <a:effectLst/>
                <a:latin typeface="Calibri Light" panose="020F0302020204030204" pitchFamily="34" charset="0"/>
                <a:ea typeface="Calibri" panose="020F0502020204030204" pitchFamily="34" charset="0"/>
                <a:cs typeface="Arial" panose="020B0604020202020204" pitchFamily="34" charset="0"/>
              </a:rPr>
              <a:t>Je kunt in de klassikale bespreking het onderwerp breder trekken: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r>
              <a:rPr lang="nl-NL" sz="1800" dirty="0">
                <a:effectLst/>
                <a:latin typeface="Calibri Light" panose="020F0302020204030204" pitchFamily="34" charset="0"/>
                <a:ea typeface="Calibri" panose="020F0502020204030204" pitchFamily="34" charset="0"/>
                <a:cs typeface="Arial" panose="020B0604020202020204" pitchFamily="34" charset="0"/>
              </a:rPr>
              <a:t>Zijn er producten waarbij je het erger of juist fijner vindt om er meer van over te houden? En houd je daar dan rekening mee bij het boodschappen doen? Bijvoorbeeld verse aardbeien, kip, rijst.</a:t>
            </a:r>
            <a:endParaRPr lang="nl-NL"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EDBBE6B8-7356-CA4A-9890-F792FCDFA2BA}" type="slidenum">
              <a:rPr lang="nl-NL" smtClean="0"/>
              <a:t>17</a:t>
            </a:fld>
            <a:endParaRPr lang="nl-NL"/>
          </a:p>
        </p:txBody>
      </p:sp>
    </p:spTree>
    <p:extLst>
      <p:ext uri="{BB962C8B-B14F-4D97-AF65-F5344CB8AC3E}">
        <p14:creationId xmlns:p14="http://schemas.microsoft.com/office/powerpoint/2010/main" val="3161524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Bespreek:</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alibri Light" panose="020F0302020204030204" pitchFamily="34" charset="0"/>
              <a:buChar char="-"/>
            </a:pPr>
            <a:r>
              <a:rPr lang="nl-NL"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Bij een opdracht waar je veel moet uitrekenen, is het handig om van te voren een plan te maken waarin je opschrijft hoe je de vraag gaat beantwoorden.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alibri Light" panose="020F0302020204030204" pitchFamily="34" charset="0"/>
              <a:buChar char="-"/>
            </a:pPr>
            <a:r>
              <a:rPr lang="nl-NL"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In deze video zie je hoe je een plan maakt en bepaalt welke rekenstappen je moet zetten en in welke volgorde.</a:t>
            </a:r>
          </a:p>
          <a:p>
            <a:pPr marL="0" lvl="0" indent="0">
              <a:buFont typeface="Calibri Light" panose="020F0302020204030204" pitchFamily="34" charset="0"/>
              <a:buNone/>
            </a:pPr>
            <a:endParaRPr lang="nl-NL"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endParaRPr>
          </a:p>
          <a:p>
            <a:r>
              <a:rPr lang="nl-NL" sz="1800" dirty="0">
                <a:effectLst/>
                <a:latin typeface="Calibri Light" panose="020F0302020204030204" pitchFamily="34" charset="0"/>
                <a:ea typeface="Calibri" panose="020F0502020204030204" pitchFamily="34" charset="0"/>
                <a:cs typeface="Arial" panose="020B0604020202020204" pitchFamily="34" charset="0"/>
              </a:rPr>
              <a:t>Benadruk: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alibri Light" panose="020F0302020204030204" pitchFamily="34" charset="0"/>
              <a:buChar char="-"/>
            </a:pPr>
            <a:r>
              <a:rPr lang="nl-NL" sz="1800" dirty="0">
                <a:effectLst/>
                <a:latin typeface="Calibri Light" panose="020F0302020204030204" pitchFamily="34" charset="0"/>
                <a:ea typeface="Calibri" panose="020F0502020204030204" pitchFamily="34" charset="0"/>
                <a:cs typeface="Arial" panose="020B0604020202020204" pitchFamily="34" charset="0"/>
              </a:rPr>
              <a:t>Lees de vraag meerdere keren. Dan kun je jezelf corrigeren.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alibri Light" panose="020F0302020204030204" pitchFamily="34" charset="0"/>
              <a:buChar char="-"/>
            </a:pPr>
            <a:r>
              <a:rPr lang="nl-NL" sz="1800" dirty="0">
                <a:effectLst/>
                <a:latin typeface="Calibri Light" panose="020F0302020204030204" pitchFamily="34" charset="0"/>
                <a:ea typeface="Calibri" panose="020F0502020204030204" pitchFamily="34" charset="0"/>
                <a:cs typeface="Arial" panose="020B0604020202020204" pitchFamily="34" charset="0"/>
              </a:rPr>
              <a:t>De berekening is belangrijk voor je punten op het examen! Laat dus ook zien wat je doet.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buFont typeface="Calibri Light" panose="020F0302020204030204" pitchFamily="34" charset="0"/>
              <a:buNone/>
            </a:pP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Light" panose="020F0302020204030204" pitchFamily="34" charset="0"/>
                <a:ea typeface="Calibri" panose="020F0502020204030204" pitchFamily="34" charset="0"/>
                <a:cs typeface="Arial" panose="020B0604020202020204" pitchFamily="34" charset="0"/>
              </a:rPr>
              <a:t>Tip: Studenten kunnen deze theorie online terugvinden door de zoekbalk in de methode te gebruiken: “Een plan maken om de vraag te beantwoorden”.</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EDBBE6B8-7356-CA4A-9890-F792FCDFA2BA}" type="slidenum">
              <a:rPr lang="nl-NL" smtClean="0"/>
              <a:t>19</a:t>
            </a:fld>
            <a:endParaRPr lang="nl-NL"/>
          </a:p>
        </p:txBody>
      </p:sp>
    </p:spTree>
    <p:extLst>
      <p:ext uri="{BB962C8B-B14F-4D97-AF65-F5344CB8AC3E}">
        <p14:creationId xmlns:p14="http://schemas.microsoft.com/office/powerpoint/2010/main" val="689396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Light" panose="020F0302020204030204" pitchFamily="34" charset="0"/>
                <a:ea typeface="Calibri" panose="020F0502020204030204" pitchFamily="34" charset="0"/>
                <a:cs typeface="Arial" panose="020B0604020202020204" pitchFamily="34" charset="0"/>
              </a:rPr>
              <a:t>Bepaal gezamenlijk de stappen voor de opdracht.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r>
              <a:rPr lang="nl-NL" sz="1800" dirty="0">
                <a:effectLst/>
                <a:latin typeface="Calibri Light" panose="020F0302020204030204" pitchFamily="34" charset="0"/>
                <a:ea typeface="Calibri" panose="020F0502020204030204" pitchFamily="34" charset="0"/>
                <a:cs typeface="Arial" panose="020B0604020202020204" pitchFamily="34" charset="0"/>
              </a:rPr>
              <a:t>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r>
              <a:rPr lang="nl-NL" sz="1800" dirty="0">
                <a:effectLst/>
                <a:latin typeface="Calibri Light" panose="020F0302020204030204" pitchFamily="34" charset="0"/>
                <a:ea typeface="Calibri" panose="020F0502020204030204" pitchFamily="34" charset="0"/>
                <a:cs typeface="Arial" panose="020B0604020202020204" pitchFamily="34" charset="0"/>
              </a:rPr>
              <a:t>Bespreek:</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alibri Light" panose="020F0302020204030204" pitchFamily="34" charset="0"/>
              <a:buChar char="-"/>
            </a:pPr>
            <a:r>
              <a:rPr lang="nl-NL" sz="1800" dirty="0">
                <a:effectLst/>
                <a:latin typeface="Calibri Light" panose="020F0302020204030204" pitchFamily="34" charset="0"/>
                <a:ea typeface="Calibri" panose="020F0502020204030204" pitchFamily="34" charset="0"/>
                <a:cs typeface="Arial" panose="020B0604020202020204" pitchFamily="34" charset="0"/>
              </a:rPr>
              <a:t>Wat is de vraag? (onderstreep </a:t>
            </a:r>
            <a:r>
              <a:rPr lang="nl-NL" sz="1800" b="1" dirty="0">
                <a:effectLst/>
                <a:latin typeface="Calibri Light" panose="020F0302020204030204" pitchFamily="34" charset="0"/>
                <a:ea typeface="Calibri" panose="020F0502020204030204" pitchFamily="34" charset="0"/>
                <a:cs typeface="Arial" panose="020B0604020202020204" pitchFamily="34" charset="0"/>
              </a:rPr>
              <a:t>betalen, 5 personen</a:t>
            </a:r>
            <a:r>
              <a:rPr lang="nl-NL" sz="1800" dirty="0">
                <a:effectLst/>
                <a:latin typeface="Calibri Light" panose="020F0302020204030204" pitchFamily="34" charset="0"/>
                <a:ea typeface="Calibri" panose="020F0502020204030204" pitchFamily="34" charset="0"/>
                <a:cs typeface="Arial" panose="020B0604020202020204" pitchFamily="34" charset="0"/>
              </a:rPr>
              <a: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alibri Light" panose="020F0302020204030204" pitchFamily="34" charset="0"/>
              <a:buChar char="-"/>
            </a:pPr>
            <a:r>
              <a:rPr lang="nl-NL" sz="1800" dirty="0">
                <a:effectLst/>
                <a:latin typeface="Calibri Light" panose="020F0302020204030204" pitchFamily="34" charset="0"/>
                <a:ea typeface="Calibri" panose="020F0502020204030204" pitchFamily="34" charset="0"/>
                <a:cs typeface="Arial" panose="020B0604020202020204" pitchFamily="34" charset="0"/>
              </a:rPr>
              <a:t>Wat weet je al? (onderstreep </a:t>
            </a:r>
            <a:r>
              <a:rPr lang="nl-NL" sz="1800" b="1" dirty="0">
                <a:effectLst/>
                <a:latin typeface="Calibri Light" panose="020F0302020204030204" pitchFamily="34" charset="0"/>
                <a:ea typeface="Calibri" panose="020F0502020204030204" pitchFamily="34" charset="0"/>
                <a:cs typeface="Arial" panose="020B0604020202020204" pitchFamily="34" charset="0"/>
              </a:rPr>
              <a:t>4 personen, 500 g tagliatelle, 120 g Parmezaanse kaas, prijzen </a:t>
            </a:r>
            <a:r>
              <a:rPr lang="nl-NL" sz="1800" dirty="0">
                <a:effectLst/>
                <a:latin typeface="Calibri Light" panose="020F0302020204030204" pitchFamily="34" charset="0"/>
                <a:ea typeface="Calibri" panose="020F0502020204030204" pitchFamily="34" charset="0"/>
                <a:cs typeface="Arial" panose="020B0604020202020204" pitchFamily="34" charset="0"/>
              </a:rPr>
              <a:t>en</a:t>
            </a:r>
            <a:r>
              <a:rPr lang="nl-NL" sz="1800" b="1" dirty="0">
                <a:effectLst/>
                <a:latin typeface="Calibri Light" panose="020F0302020204030204" pitchFamily="34" charset="0"/>
                <a:ea typeface="Calibri" panose="020F0502020204030204" pitchFamily="34" charset="0"/>
                <a:cs typeface="Arial" panose="020B0604020202020204" pitchFamily="34" charset="0"/>
              </a:rPr>
              <a:t> hoeveelheden</a:t>
            </a:r>
            <a:r>
              <a:rPr lang="nl-NL" sz="1800" dirty="0">
                <a:effectLst/>
                <a:latin typeface="Calibri Light" panose="020F0302020204030204" pitchFamily="34" charset="0"/>
                <a:ea typeface="Calibri" panose="020F0502020204030204" pitchFamily="34" charset="0"/>
                <a:cs typeface="Arial" panose="020B0604020202020204" pitchFamily="34" charset="0"/>
              </a:rPr>
              <a: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alibri Light" panose="020F0302020204030204" pitchFamily="34" charset="0"/>
              <a:buChar char="-"/>
            </a:pPr>
            <a:r>
              <a:rPr lang="nl-NL" sz="1800" dirty="0">
                <a:effectLst/>
                <a:latin typeface="Calibri Light" panose="020F0302020204030204" pitchFamily="34" charset="0"/>
                <a:ea typeface="Calibri" panose="020F0502020204030204" pitchFamily="34" charset="0"/>
                <a:cs typeface="Arial" panose="020B0604020202020204" pitchFamily="34" charset="0"/>
              </a:rPr>
              <a:t>Wat moet je doen? (de stappen staan in deze dia nog in willekeurige volgorde)</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r>
              <a:rPr lang="nl-NL" sz="1800" dirty="0">
                <a:effectLst/>
                <a:latin typeface="Calibri Light" panose="020F0302020204030204" pitchFamily="34" charset="0"/>
                <a:ea typeface="Calibri" panose="020F0502020204030204" pitchFamily="34" charset="0"/>
                <a:cs typeface="Arial" panose="020B0604020202020204" pitchFamily="34" charset="0"/>
              </a:rPr>
              <a:t>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EDBBE6B8-7356-CA4A-9890-F792FCDFA2BA}" type="slidenum">
              <a:rPr lang="nl-NL" smtClean="0"/>
              <a:t>20</a:t>
            </a:fld>
            <a:endParaRPr lang="nl-NL"/>
          </a:p>
        </p:txBody>
      </p:sp>
    </p:spTree>
    <p:extLst>
      <p:ext uri="{BB962C8B-B14F-4D97-AF65-F5344CB8AC3E}">
        <p14:creationId xmlns:p14="http://schemas.microsoft.com/office/powerpoint/2010/main" val="262776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cs typeface="Arial" panose="020B0604020202020204" pitchFamily="34" charset="0"/>
              </a:rPr>
              <a:t>In deze dia worden de stappen in de juiste volgorde gegeven.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cs typeface="Arial" panose="020B0604020202020204" pitchFamily="34" charset="0"/>
              </a:rPr>
              <a:t>De studenten gaan in het boek het plan uitvoeren.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EDBBE6B8-7356-CA4A-9890-F792FCDFA2BA}" type="slidenum">
              <a:rPr lang="nl-NL" smtClean="0"/>
              <a:t>21</a:t>
            </a:fld>
            <a:endParaRPr lang="nl-NL"/>
          </a:p>
        </p:txBody>
      </p:sp>
    </p:spTree>
    <p:extLst>
      <p:ext uri="{BB962C8B-B14F-4D97-AF65-F5344CB8AC3E}">
        <p14:creationId xmlns:p14="http://schemas.microsoft.com/office/powerpoint/2010/main" val="2910948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Test de </a:t>
            </a:r>
            <a:r>
              <a:rPr lang="en-US" dirty="0" err="1"/>
              <a:t>voorkennis</a:t>
            </a:r>
            <a:r>
              <a:rPr lang="en-US" dirty="0"/>
              <a:t> over </a:t>
            </a:r>
            <a:r>
              <a:rPr lang="en-US" dirty="0" err="1"/>
              <a:t>recepten</a:t>
            </a:r>
            <a:r>
              <a:rPr lang="en-US" dirty="0"/>
              <a:t>: </a:t>
            </a:r>
          </a:p>
          <a:p>
            <a:pPr marL="171450" indent="-171450">
              <a:buFontTx/>
              <a:buChar char="-"/>
            </a:pPr>
            <a:r>
              <a:rPr lang="en-US" dirty="0"/>
              <a:t>Weet je </a:t>
            </a:r>
            <a:r>
              <a:rPr lang="en-US" dirty="0" err="1"/>
              <a:t>welke</a:t>
            </a:r>
            <a:r>
              <a:rPr lang="en-US" dirty="0"/>
              <a:t> </a:t>
            </a:r>
            <a:r>
              <a:rPr lang="en-US" dirty="0" err="1"/>
              <a:t>informatie</a:t>
            </a:r>
            <a:r>
              <a:rPr lang="en-US" dirty="0"/>
              <a:t> je </a:t>
            </a:r>
            <a:r>
              <a:rPr lang="en-US" dirty="0" err="1"/>
              <a:t>nodig</a:t>
            </a:r>
            <a:r>
              <a:rPr lang="en-US" dirty="0"/>
              <a:t> </a:t>
            </a:r>
            <a:r>
              <a:rPr lang="en-US" dirty="0" err="1"/>
              <a:t>hebt</a:t>
            </a:r>
            <a:r>
              <a:rPr lang="en-US" dirty="0"/>
              <a:t>?</a:t>
            </a:r>
          </a:p>
          <a:p>
            <a:pPr marL="171450" indent="-171450">
              <a:buFontTx/>
              <a:buChar char="-"/>
            </a:pPr>
            <a:r>
              <a:rPr lang="en-US" dirty="0"/>
              <a:t>Hoe </a:t>
            </a:r>
            <a:r>
              <a:rPr lang="en-US" dirty="0" err="1"/>
              <a:t>bepaal</a:t>
            </a:r>
            <a:r>
              <a:rPr lang="en-US" dirty="0"/>
              <a:t> je </a:t>
            </a:r>
            <a:r>
              <a:rPr lang="en-US" dirty="0" err="1"/>
              <a:t>hoeveel</a:t>
            </a:r>
            <a:r>
              <a:rPr lang="en-US" dirty="0"/>
              <a:t> je </a:t>
            </a:r>
            <a:r>
              <a:rPr lang="en-US" dirty="0" err="1"/>
              <a:t>nodig</a:t>
            </a:r>
            <a:r>
              <a:rPr lang="en-US" dirty="0"/>
              <a:t> </a:t>
            </a:r>
            <a:r>
              <a:rPr lang="en-US" dirty="0" err="1"/>
              <a:t>hebt</a:t>
            </a:r>
            <a:r>
              <a:rPr lang="en-US" dirty="0"/>
              <a:t>?</a:t>
            </a:r>
          </a:p>
          <a:p>
            <a:pPr marL="171450" indent="-171450">
              <a:buFontTx/>
              <a:buChar char="-"/>
            </a:pPr>
            <a:r>
              <a:rPr lang="en-US" dirty="0"/>
              <a:t>Wat </a:t>
            </a:r>
            <a:r>
              <a:rPr lang="en-US" dirty="0" err="1"/>
              <a:t>kies</a:t>
            </a:r>
            <a:r>
              <a:rPr lang="en-US" dirty="0"/>
              <a:t> je in de </a:t>
            </a:r>
            <a:r>
              <a:rPr lang="en-US" dirty="0" err="1"/>
              <a:t>winkel</a:t>
            </a:r>
            <a:r>
              <a:rPr lang="en-US" dirty="0"/>
              <a:t>?</a:t>
            </a:r>
          </a:p>
          <a:p>
            <a:pPr marL="171450" indent="-171450">
              <a:buFontTx/>
              <a:buChar char="-"/>
            </a:pPr>
            <a:endParaRPr lang="en-US" dirty="0"/>
          </a:p>
          <a:p>
            <a:r>
              <a:rPr lang="en-US" dirty="0" err="1"/>
              <a:t>Bespreek</a:t>
            </a:r>
            <a:r>
              <a:rPr lang="en-US" dirty="0"/>
              <a:t> de eigen </a:t>
            </a:r>
            <a:r>
              <a:rPr lang="en-US" dirty="0" err="1"/>
              <a:t>ervaring</a:t>
            </a:r>
            <a:r>
              <a:rPr lang="en-US" dirty="0"/>
              <a:t> van de student in het </a:t>
            </a:r>
            <a:r>
              <a:rPr lang="en-US" dirty="0" err="1"/>
              <a:t>doen</a:t>
            </a:r>
            <a:r>
              <a:rPr lang="en-US" dirty="0"/>
              <a:t> van </a:t>
            </a:r>
            <a:r>
              <a:rPr lang="en-US" dirty="0" err="1"/>
              <a:t>boodschappen</a:t>
            </a:r>
            <a:r>
              <a:rPr lang="en-US" dirty="0"/>
              <a:t> (met of </a:t>
            </a:r>
            <a:r>
              <a:rPr lang="en-US" dirty="0" err="1"/>
              <a:t>zonder</a:t>
            </a:r>
            <a:r>
              <a:rPr lang="en-US" dirty="0"/>
              <a:t> plan/</a:t>
            </a:r>
            <a:r>
              <a:rPr lang="en-US" dirty="0" err="1"/>
              <a:t>recept</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cs typeface="Arial" panose="020B0604020202020204" pitchFamily="34" charset="0"/>
              </a:rPr>
              <a:t>Aanleiding om verder te praten over: </a:t>
            </a:r>
            <a:br>
              <a:rPr lang="nl-NL" sz="1800" dirty="0">
                <a:effectLst/>
                <a:latin typeface="Calibri Light" panose="020F0302020204030204" pitchFamily="34" charset="0"/>
                <a:ea typeface="Calibri" panose="020F0502020204030204" pitchFamily="34" charset="0"/>
                <a:cs typeface="Arial" panose="020B0604020202020204" pitchFamily="34" charset="0"/>
              </a:rPr>
            </a:br>
            <a:r>
              <a:rPr lang="nl-NL" sz="1800" i="1" dirty="0">
                <a:effectLst/>
                <a:latin typeface="Calibri Light" panose="020F0302020204030204" pitchFamily="34" charset="0"/>
                <a:ea typeface="Calibri" panose="020F0502020204030204" pitchFamily="34" charset="0"/>
                <a:cs typeface="Arial" panose="020B0604020202020204" pitchFamily="34" charset="0"/>
              </a:rPr>
              <a:t>Op basis waarvan kies je een product?</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endParaRPr lang="nl-NL" dirty="0"/>
          </a:p>
        </p:txBody>
      </p:sp>
      <p:sp>
        <p:nvSpPr>
          <p:cNvPr id="4" name="Tijdelijke aanduiding voor dianummer 3"/>
          <p:cNvSpPr>
            <a:spLocks noGrp="1"/>
          </p:cNvSpPr>
          <p:nvPr>
            <p:ph type="sldNum" sz="quarter" idx="5"/>
          </p:nvPr>
        </p:nvSpPr>
        <p:spPr/>
        <p:txBody>
          <a:bodyPr/>
          <a:lstStyle/>
          <a:p>
            <a:fld id="{EDBBE6B8-7356-CA4A-9890-F792FCDFA2BA}" type="slidenum">
              <a:rPr lang="nl-NL" smtClean="0"/>
              <a:t>2</a:t>
            </a:fld>
            <a:endParaRPr lang="nl-NL"/>
          </a:p>
        </p:txBody>
      </p:sp>
    </p:spTree>
    <p:extLst>
      <p:ext uri="{BB962C8B-B14F-4D97-AF65-F5344CB8AC3E}">
        <p14:creationId xmlns:p14="http://schemas.microsoft.com/office/powerpoint/2010/main" val="2668627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Light" panose="020F0302020204030204" pitchFamily="34" charset="0"/>
                <a:ea typeface="Calibri" panose="020F0502020204030204" pitchFamily="34" charset="0"/>
                <a:cs typeface="Arial" panose="020B0604020202020204" pitchFamily="34" charset="0"/>
              </a:rPr>
              <a:t>Deze opdracht is een </a:t>
            </a:r>
            <a:r>
              <a:rPr lang="nl-NL" sz="1800" b="1" dirty="0">
                <a:effectLst/>
                <a:latin typeface="Calibri Light" panose="020F0302020204030204" pitchFamily="34" charset="0"/>
                <a:ea typeface="Calibri" panose="020F0502020204030204" pitchFamily="34" charset="0"/>
                <a:cs typeface="Arial" panose="020B0604020202020204" pitchFamily="34" charset="0"/>
              </a:rPr>
              <a:t>samenwerkingsopdracht. </a:t>
            </a:r>
          </a:p>
          <a:p>
            <a:endParaRPr lang="nl-NL" sz="1800" b="1" dirty="0">
              <a:effectLst/>
              <a:latin typeface="Calibri Light" panose="020F0302020204030204" pitchFamily="34" charset="0"/>
              <a:ea typeface="Calibri" panose="020F0502020204030204" pitchFamily="34" charset="0"/>
              <a:cs typeface="Arial" panose="020B0604020202020204" pitchFamily="34" charset="0"/>
            </a:endParaRPr>
          </a:p>
          <a:p>
            <a:r>
              <a:rPr lang="nl-NL" sz="1800" dirty="0">
                <a:effectLst/>
                <a:latin typeface="Calibri Light" panose="020F0302020204030204" pitchFamily="34" charset="0"/>
                <a:ea typeface="Calibri" panose="020F0502020204030204" pitchFamily="34" charset="0"/>
                <a:cs typeface="Arial" panose="020B0604020202020204" pitchFamily="34" charset="0"/>
              </a:rPr>
              <a:t>2a. De studenten bepalen individueel welke stappen ze zouden zetten.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r>
              <a:rPr lang="nl-NL" sz="1800" dirty="0">
                <a:effectLst/>
                <a:latin typeface="Calibri Light" panose="020F0302020204030204" pitchFamily="34" charset="0"/>
                <a:ea typeface="Calibri" panose="020F0502020204030204" pitchFamily="34" charset="0"/>
                <a:cs typeface="Arial" panose="020B0604020202020204" pitchFamily="34" charset="0"/>
              </a:rPr>
              <a:t>2b. De studenten bespreken die vervolgens in duo’s aan de hand van de ondersteuningsvragen in deze dia.</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r>
              <a:rPr lang="nl-NL" sz="1800" dirty="0">
                <a:effectLst/>
                <a:latin typeface="Calibri Light" panose="020F0302020204030204" pitchFamily="34" charset="0"/>
                <a:ea typeface="Calibri" panose="020F0502020204030204" pitchFamily="34" charset="0"/>
              </a:rPr>
              <a:t>2c. De </a:t>
            </a:r>
            <a:r>
              <a:rPr lang="nl-NL" sz="1800">
                <a:effectLst/>
                <a:latin typeface="Calibri Light" panose="020F0302020204030204" pitchFamily="34" charset="0"/>
                <a:ea typeface="Calibri" panose="020F0502020204030204" pitchFamily="34" charset="0"/>
              </a:rPr>
              <a:t>studenten rekenen </a:t>
            </a:r>
            <a:r>
              <a:rPr lang="nl-NL" sz="1800" dirty="0">
                <a:effectLst/>
                <a:latin typeface="Calibri Light" panose="020F0302020204030204" pitchFamily="34" charset="0"/>
                <a:ea typeface="Calibri" panose="020F0502020204030204" pitchFamily="34" charset="0"/>
              </a:rPr>
              <a:t>de opdracht zelfstandig uit. </a:t>
            </a:r>
            <a:endParaRPr lang="nl-NL" dirty="0"/>
          </a:p>
        </p:txBody>
      </p:sp>
      <p:sp>
        <p:nvSpPr>
          <p:cNvPr id="4" name="Tijdelijke aanduiding voor dianummer 3"/>
          <p:cNvSpPr>
            <a:spLocks noGrp="1"/>
          </p:cNvSpPr>
          <p:nvPr>
            <p:ph type="sldNum" sz="quarter" idx="5"/>
          </p:nvPr>
        </p:nvSpPr>
        <p:spPr/>
        <p:txBody>
          <a:bodyPr/>
          <a:lstStyle/>
          <a:p>
            <a:fld id="{EDBBE6B8-7356-CA4A-9890-F792FCDFA2BA}" type="slidenum">
              <a:rPr lang="nl-NL" smtClean="0"/>
              <a:t>22</a:t>
            </a:fld>
            <a:endParaRPr lang="nl-NL"/>
          </a:p>
        </p:txBody>
      </p:sp>
    </p:spTree>
    <p:extLst>
      <p:ext uri="{BB962C8B-B14F-4D97-AF65-F5344CB8AC3E}">
        <p14:creationId xmlns:p14="http://schemas.microsoft.com/office/powerpoint/2010/main" val="1179499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 </a:t>
            </a:r>
            <a:r>
              <a:rPr lang="en-US" dirty="0" err="1"/>
              <a:t>zijn</a:t>
            </a:r>
            <a:r>
              <a:rPr lang="en-US" dirty="0"/>
              <a:t> </a:t>
            </a:r>
            <a:r>
              <a:rPr lang="en-US" dirty="0" err="1"/>
              <a:t>meerdere</a:t>
            </a:r>
            <a:r>
              <a:rPr lang="en-US" dirty="0"/>
              <a:t> </a:t>
            </a:r>
            <a:r>
              <a:rPr lang="en-US" dirty="0" err="1"/>
              <a:t>opties</a:t>
            </a:r>
            <a:r>
              <a:rPr lang="en-US" dirty="0"/>
              <a:t> om </a:t>
            </a:r>
            <a:r>
              <a:rPr lang="en-US" dirty="0" err="1"/>
              <a:t>verhoudingen</a:t>
            </a:r>
            <a:r>
              <a:rPr lang="en-US" dirty="0"/>
              <a:t> </a:t>
            </a:r>
            <a:r>
              <a:rPr lang="en-US" dirty="0" err="1"/>
              <a:t>te</a:t>
            </a:r>
            <a:r>
              <a:rPr lang="en-US" dirty="0"/>
              <a:t> </a:t>
            </a:r>
            <a:r>
              <a:rPr lang="en-US" dirty="0" err="1"/>
              <a:t>vergroten</a:t>
            </a:r>
            <a:r>
              <a:rPr lang="en-US" dirty="0"/>
              <a:t> of </a:t>
            </a:r>
            <a:r>
              <a:rPr lang="en-US" dirty="0" err="1"/>
              <a:t>verkleinen</a:t>
            </a:r>
            <a:r>
              <a:rPr lang="en-US" dirty="0"/>
              <a:t>, maar de </a:t>
            </a:r>
            <a:r>
              <a:rPr lang="en-US" dirty="0" err="1"/>
              <a:t>verhoudingstabel</a:t>
            </a:r>
            <a:r>
              <a:rPr lang="en-US" dirty="0"/>
              <a:t> is </a:t>
            </a:r>
            <a:r>
              <a:rPr lang="en-US" dirty="0" err="1"/>
              <a:t>een</a:t>
            </a:r>
            <a:r>
              <a:rPr lang="en-US" dirty="0"/>
              <a:t> hele </a:t>
            </a:r>
            <a:r>
              <a:rPr lang="en-US" dirty="0" err="1"/>
              <a:t>betrouwbare</a:t>
            </a:r>
            <a:r>
              <a:rPr lang="en-US" dirty="0"/>
              <a:t> </a:t>
            </a:r>
            <a:r>
              <a:rPr lang="en-US" dirty="0" err="1"/>
              <a:t>manier</a:t>
            </a:r>
            <a:r>
              <a:rPr lang="en-US" dirty="0"/>
              <a:t>. </a:t>
            </a:r>
          </a:p>
          <a:p>
            <a:r>
              <a:rPr lang="nl-NL" sz="1800" dirty="0">
                <a:effectLst/>
                <a:latin typeface="Calibri Light" panose="020F0302020204030204" pitchFamily="34" charset="0"/>
                <a:ea typeface="Calibri" panose="020F0502020204030204" pitchFamily="34" charset="0"/>
                <a:cs typeface="Arial" panose="020B0604020202020204" pitchFamily="34" charset="0"/>
              </a:rPr>
              <a:t>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r>
              <a:rPr lang="nl-NL" sz="1800" dirty="0">
                <a:effectLst/>
                <a:latin typeface="Calibri Light" panose="020F0302020204030204" pitchFamily="34" charset="0"/>
                <a:ea typeface="Calibri" panose="020F0502020204030204" pitchFamily="34" charset="0"/>
                <a:cs typeface="Arial" panose="020B0604020202020204" pitchFamily="34" charset="0"/>
              </a:rPr>
              <a:t>Gebruik van een verhoudingstabel wordt getest op twee aspecten: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alibri Light" panose="020F0302020204030204" pitchFamily="34" charset="0"/>
              <a:buChar char="-"/>
            </a:pPr>
            <a:r>
              <a:rPr lang="nl-NL" sz="1800" dirty="0">
                <a:effectLst/>
                <a:latin typeface="Calibri Light" panose="020F0302020204030204" pitchFamily="34" charset="0"/>
                <a:ea typeface="Calibri" panose="020F0502020204030204" pitchFamily="34" charset="0"/>
                <a:cs typeface="Arial" panose="020B0604020202020204" pitchFamily="34" charset="0"/>
              </a:rPr>
              <a:t>Kan de student de correct ingevulde verhoudingstabel en de fout herkennen?</a:t>
            </a:r>
          </a:p>
          <a:p>
            <a:pPr marL="342900" lvl="0" indent="-342900">
              <a:buFont typeface="Calibri Light" panose="020F0302020204030204" pitchFamily="34" charset="0"/>
              <a:buChar char="-"/>
            </a:pPr>
            <a:r>
              <a:rPr lang="nl-NL" sz="1800" dirty="0">
                <a:effectLst/>
                <a:latin typeface="Calibri Light" panose="020F0302020204030204" pitchFamily="34" charset="0"/>
                <a:ea typeface="Calibri" panose="020F0502020204030204" pitchFamily="34" charset="0"/>
              </a:rPr>
              <a:t>Kan de student zelf een verhoudingstabel correct invullen (zonder rekenen)?</a:t>
            </a:r>
            <a:endParaRPr lang="nl-NL" dirty="0"/>
          </a:p>
          <a:p>
            <a:endParaRPr lang="nl-NL" dirty="0"/>
          </a:p>
        </p:txBody>
      </p:sp>
      <p:sp>
        <p:nvSpPr>
          <p:cNvPr id="4" name="Tijdelijke aanduiding voor dianummer 3"/>
          <p:cNvSpPr>
            <a:spLocks noGrp="1"/>
          </p:cNvSpPr>
          <p:nvPr>
            <p:ph type="sldNum" sz="quarter" idx="5"/>
          </p:nvPr>
        </p:nvSpPr>
        <p:spPr/>
        <p:txBody>
          <a:bodyPr/>
          <a:lstStyle/>
          <a:p>
            <a:fld id="{EDBBE6B8-7356-CA4A-9890-F792FCDFA2BA}" type="slidenum">
              <a:rPr lang="nl-NL" smtClean="0"/>
              <a:t>3</a:t>
            </a:fld>
            <a:endParaRPr lang="nl-NL"/>
          </a:p>
        </p:txBody>
      </p:sp>
    </p:spTree>
    <p:extLst>
      <p:ext uri="{BB962C8B-B14F-4D97-AF65-F5344CB8AC3E}">
        <p14:creationId xmlns:p14="http://schemas.microsoft.com/office/powerpoint/2010/main" val="3271317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Light" panose="020F0302020204030204" pitchFamily="34" charset="0"/>
                <a:ea typeface="Calibri" panose="020F0502020204030204" pitchFamily="34" charset="0"/>
                <a:cs typeface="Arial" panose="020B0604020202020204" pitchFamily="34" charset="0"/>
              </a:rPr>
              <a:t>Bespreek de opdracht. </a:t>
            </a:r>
          </a:p>
          <a:p>
            <a:endParaRPr lang="nl-NL" sz="1800" dirty="0">
              <a:effectLst/>
              <a:latin typeface="Calibri Light" panose="020F0302020204030204" pitchFamily="34" charset="0"/>
              <a:ea typeface="Calibri" panose="020F0502020204030204" pitchFamily="34" charset="0"/>
              <a:cs typeface="Arial" panose="020B0604020202020204" pitchFamily="34" charset="0"/>
            </a:endParaRPr>
          </a:p>
          <a:p>
            <a:r>
              <a:rPr lang="nl-NL" sz="1800" dirty="0">
                <a:effectLst/>
                <a:latin typeface="Calibri Light" panose="020F0302020204030204" pitchFamily="34" charset="0"/>
                <a:ea typeface="Calibri" panose="020F0502020204030204" pitchFamily="34" charset="0"/>
                <a:cs typeface="Arial" panose="020B0604020202020204" pitchFamily="34" charset="0"/>
              </a:rPr>
              <a:t>Benoem:</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alibri Light" panose="020F0302020204030204" pitchFamily="34" charset="0"/>
              <a:buChar char="-"/>
            </a:pPr>
            <a:r>
              <a:rPr lang="nl-NL" sz="1800" dirty="0">
                <a:effectLst/>
                <a:latin typeface="Calibri Light" panose="020F0302020204030204" pitchFamily="34" charset="0"/>
                <a:ea typeface="Calibri" panose="020F0502020204030204" pitchFamily="34" charset="0"/>
                <a:cs typeface="Arial" panose="020B0604020202020204" pitchFamily="34" charset="0"/>
              </a:rPr>
              <a:t>Wat zie je? (een recept; voor hoeveel personen; wat zijn de ingrediënten?)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alibri Light" panose="020F0302020204030204" pitchFamily="34" charset="0"/>
              <a:buChar char="-"/>
            </a:pPr>
            <a:r>
              <a:rPr lang="nl-NL" sz="1800" dirty="0">
                <a:effectLst/>
                <a:latin typeface="Calibri Light" panose="020F0302020204030204" pitchFamily="34" charset="0"/>
                <a:ea typeface="Calibri" panose="020F0502020204030204" pitchFamily="34" charset="0"/>
                <a:cs typeface="Arial" panose="020B0604020202020204" pitchFamily="34" charset="0"/>
              </a:rPr>
              <a:t>De vraag (wat moet je uitrekenen?)</a:t>
            </a:r>
          </a:p>
          <a:p>
            <a:pPr marL="0" lvl="0" indent="0">
              <a:buFont typeface="Calibri Light" panose="020F0302020204030204" pitchFamily="34" charset="0"/>
              <a:buNone/>
            </a:pPr>
            <a:endParaRPr lang="nl-NL" sz="1800" dirty="0">
              <a:effectLst/>
              <a:latin typeface="Calibri Light" panose="020F0302020204030204" pitchFamily="34" charset="0"/>
              <a:ea typeface="Calibri" panose="020F0502020204030204" pitchFamily="34" charset="0"/>
              <a:cs typeface="Arial" panose="020B0604020202020204" pitchFamily="34" charset="0"/>
            </a:endParaRPr>
          </a:p>
          <a:p>
            <a:pPr marL="0" lvl="0" indent="0">
              <a:buFont typeface="Calibri Light" panose="020F0302020204030204" pitchFamily="34" charset="0"/>
              <a:buNone/>
            </a:pPr>
            <a:r>
              <a:rPr lang="nl-NL" sz="1800" dirty="0">
                <a:effectLst/>
                <a:latin typeface="Calibri Light" panose="020F0302020204030204" pitchFamily="34" charset="0"/>
                <a:ea typeface="Calibri" panose="020F0502020204030204" pitchFamily="34" charset="0"/>
                <a:cs typeface="Arial" panose="020B0604020202020204" pitchFamily="34" charset="0"/>
              </a:rPr>
              <a:t>Tip: Studenten kunnen deze theorie online terugvinden door de zoekbalk in de methode te gebruiken: “Een verhouding vergroten”.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EDBBE6B8-7356-CA4A-9890-F792FCDFA2BA}" type="slidenum">
              <a:rPr lang="nl-NL" smtClean="0"/>
              <a:t>4</a:t>
            </a:fld>
            <a:endParaRPr lang="nl-NL"/>
          </a:p>
        </p:txBody>
      </p:sp>
    </p:spTree>
    <p:extLst>
      <p:ext uri="{BB962C8B-B14F-4D97-AF65-F5344CB8AC3E}">
        <p14:creationId xmlns:p14="http://schemas.microsoft.com/office/powerpoint/2010/main" val="2577134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Light" panose="020F0302020204030204" pitchFamily="34" charset="0"/>
                <a:ea typeface="Calibri" panose="020F0502020204030204" pitchFamily="34" charset="0"/>
                <a:cs typeface="Arial" panose="020B0604020202020204" pitchFamily="34" charset="0"/>
              </a:rPr>
              <a:t>Laat zien hoe je de opdracht stapsgewijs kunt uitrekenen met behulp van het stappenplan.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sz="1800" dirty="0">
              <a:effectLst/>
              <a:latin typeface="Calibri Light" panose="020F0302020204030204" pitchFamily="34" charset="0"/>
              <a:ea typeface="Calibri" panose="020F0502020204030204" pitchFamily="34" charset="0"/>
              <a:cs typeface="Arial" panose="020B0604020202020204" pitchFamily="34" charset="0"/>
            </a:endParaRPr>
          </a:p>
          <a:p>
            <a:r>
              <a:rPr lang="nl-NL" sz="1800" dirty="0">
                <a:effectLst/>
                <a:latin typeface="Calibri Light" panose="020F0302020204030204" pitchFamily="34" charset="0"/>
                <a:ea typeface="Calibri" panose="020F0502020204030204" pitchFamily="34" charset="0"/>
                <a:cs typeface="Arial" panose="020B0604020202020204" pitchFamily="34" charset="0"/>
              </a:rPr>
              <a:t>Benadruk:</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alibri Light" panose="020F0302020204030204" pitchFamily="34" charset="0"/>
              <a:buChar char="-"/>
            </a:pPr>
            <a:r>
              <a:rPr lang="nl-NL" sz="1800" dirty="0">
                <a:effectLst/>
                <a:latin typeface="Calibri Light" panose="020F0302020204030204" pitchFamily="34" charset="0"/>
                <a:ea typeface="Calibri" panose="020F0502020204030204" pitchFamily="34" charset="0"/>
                <a:cs typeface="Arial" panose="020B0604020202020204" pitchFamily="34" charset="0"/>
              </a:rPr>
              <a:t>Je schrijft het aantal personen en de hoeveelheid </a:t>
            </a:r>
            <a:r>
              <a:rPr lang="nl-NL" sz="1800" b="1" dirty="0">
                <a:effectLst/>
                <a:latin typeface="Calibri Light" panose="020F0302020204030204" pitchFamily="34" charset="0"/>
                <a:ea typeface="Calibri" panose="020F0502020204030204" pitchFamily="34" charset="0"/>
                <a:cs typeface="Arial" panose="020B0604020202020204" pitchFamily="34" charset="0"/>
              </a:rPr>
              <a:t>onder elkaar</a:t>
            </a:r>
            <a:r>
              <a:rPr lang="nl-NL" sz="1800" dirty="0">
                <a:effectLst/>
                <a:latin typeface="Calibri Light" panose="020F0302020204030204" pitchFamily="34" charset="0"/>
                <a:ea typeface="Calibri" panose="020F0502020204030204" pitchFamily="34" charset="0"/>
                <a:cs typeface="Arial" panose="020B0604020202020204" pitchFamily="34" charset="0"/>
              </a:rPr>
              <a:t>. (zie stap 1)</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alibri Light" panose="020F0302020204030204" pitchFamily="34" charset="0"/>
              <a:buChar char="-"/>
            </a:pPr>
            <a:r>
              <a:rPr lang="nl-NL" sz="1800" dirty="0">
                <a:effectLst/>
                <a:latin typeface="Calibri Light" panose="020F0302020204030204" pitchFamily="34" charset="0"/>
                <a:ea typeface="Calibri" panose="020F0502020204030204" pitchFamily="34" charset="0"/>
                <a:cs typeface="Arial" panose="020B0604020202020204" pitchFamily="34" charset="0"/>
              </a:rPr>
              <a:t>Hoe weet je </a:t>
            </a:r>
            <a:r>
              <a:rPr lang="nl-NL" sz="1800" b="1" dirty="0">
                <a:effectLst/>
                <a:latin typeface="Calibri Light" panose="020F0302020204030204" pitchFamily="34" charset="0"/>
                <a:ea typeface="Calibri" panose="020F0502020204030204" pitchFamily="34" charset="0"/>
                <a:cs typeface="Arial" panose="020B0604020202020204" pitchFamily="34" charset="0"/>
              </a:rPr>
              <a:t>welke vergrootstap</a:t>
            </a:r>
            <a:r>
              <a:rPr lang="nl-NL" sz="1800" dirty="0">
                <a:effectLst/>
                <a:latin typeface="Calibri Light" panose="020F0302020204030204" pitchFamily="34" charset="0"/>
                <a:ea typeface="Calibri" panose="020F0502020204030204" pitchFamily="34" charset="0"/>
                <a:cs typeface="Arial" panose="020B0604020202020204" pitchFamily="34" charset="0"/>
              </a:rPr>
              <a:t> je moet zetten? (zie stap 2)</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alibri Light" panose="020F0302020204030204" pitchFamily="34" charset="0"/>
              <a:buChar char="-"/>
            </a:pPr>
            <a:r>
              <a:rPr lang="nl-NL" sz="1800" dirty="0">
                <a:effectLst/>
                <a:latin typeface="Calibri Light" panose="020F0302020204030204" pitchFamily="34" charset="0"/>
                <a:ea typeface="Calibri" panose="020F0502020204030204" pitchFamily="34" charset="0"/>
                <a:cs typeface="Arial" panose="020B0604020202020204" pitchFamily="34" charset="0"/>
              </a:rPr>
              <a:t>De bewerking is boven en onder </a:t>
            </a:r>
            <a:r>
              <a:rPr lang="nl-NL" sz="1800" b="1" dirty="0">
                <a:effectLst/>
                <a:latin typeface="Calibri Light" panose="020F0302020204030204" pitchFamily="34" charset="0"/>
                <a:ea typeface="Calibri" panose="020F0502020204030204" pitchFamily="34" charset="0"/>
                <a:cs typeface="Arial" panose="020B0604020202020204" pitchFamily="34" charset="0"/>
              </a:rPr>
              <a:t>gelijk.</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EDBBE6B8-7356-CA4A-9890-F792FCDFA2BA}" type="slidenum">
              <a:rPr lang="nl-NL" smtClean="0"/>
              <a:t>5</a:t>
            </a:fld>
            <a:endParaRPr lang="nl-NL"/>
          </a:p>
        </p:txBody>
      </p:sp>
    </p:spTree>
    <p:extLst>
      <p:ext uri="{BB962C8B-B14F-4D97-AF65-F5344CB8AC3E}">
        <p14:creationId xmlns:p14="http://schemas.microsoft.com/office/powerpoint/2010/main" val="4013284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cs typeface="Arial" panose="020B0604020202020204" pitchFamily="34" charset="0"/>
              </a:rPr>
              <a:t>Deze dia is optioneel.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Calibri Light" panose="020F03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cs typeface="Arial" panose="020B0604020202020204" pitchFamily="34" charset="0"/>
              </a:rPr>
              <a:t>Bespreek de opdracht. Het gaat nu om verkleinen in plaats van vergroten, maar je kunt dezelfde stappen volgen.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Light" panose="020F0302020204030204" pitchFamily="34" charset="0"/>
                <a:ea typeface="Calibri" panose="020F0502020204030204" pitchFamily="34" charset="0"/>
                <a:cs typeface="Arial" panose="020B0604020202020204" pitchFamily="34" charset="0"/>
              </a:rPr>
              <a:t>Tip: Studenten kunnen deze theorie online terugvinden door de zoekbalk in de methode te gebruiken: “Een verhouding verkleinen”.</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EDBBE6B8-7356-CA4A-9890-F792FCDFA2BA}" type="slidenum">
              <a:rPr lang="nl-NL" smtClean="0"/>
              <a:t>6</a:t>
            </a:fld>
            <a:endParaRPr lang="nl-NL"/>
          </a:p>
        </p:txBody>
      </p:sp>
    </p:spTree>
    <p:extLst>
      <p:ext uri="{BB962C8B-B14F-4D97-AF65-F5344CB8AC3E}">
        <p14:creationId xmlns:p14="http://schemas.microsoft.com/office/powerpoint/2010/main" val="445240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DBBE6B8-7356-CA4A-9890-F792FCDFA2BA}" type="slidenum">
              <a:rPr lang="nl-NL" smtClean="0"/>
              <a:t>7</a:t>
            </a:fld>
            <a:endParaRPr lang="nl-NL"/>
          </a:p>
        </p:txBody>
      </p:sp>
    </p:spTree>
    <p:extLst>
      <p:ext uri="{BB962C8B-B14F-4D97-AF65-F5344CB8AC3E}">
        <p14:creationId xmlns:p14="http://schemas.microsoft.com/office/powerpoint/2010/main" val="2858830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Light" panose="020F0302020204030204" pitchFamily="34" charset="0"/>
                <a:ea typeface="Calibri" panose="020F0502020204030204" pitchFamily="34" charset="0"/>
                <a:cs typeface="Arial" panose="020B0604020202020204" pitchFamily="34" charset="0"/>
              </a:rPr>
              <a:t>Bespreek de opdracht. </a:t>
            </a:r>
            <a:endParaRPr lang="nl-NL" dirty="0"/>
          </a:p>
        </p:txBody>
      </p:sp>
      <p:sp>
        <p:nvSpPr>
          <p:cNvPr id="4" name="Tijdelijke aanduiding voor dianummer 3"/>
          <p:cNvSpPr>
            <a:spLocks noGrp="1"/>
          </p:cNvSpPr>
          <p:nvPr>
            <p:ph type="sldNum" sz="quarter" idx="5"/>
          </p:nvPr>
        </p:nvSpPr>
        <p:spPr/>
        <p:txBody>
          <a:bodyPr/>
          <a:lstStyle/>
          <a:p>
            <a:fld id="{EDBBE6B8-7356-CA4A-9890-F792FCDFA2BA}" type="slidenum">
              <a:rPr lang="nl-NL" smtClean="0"/>
              <a:t>8</a:t>
            </a:fld>
            <a:endParaRPr lang="nl-NL"/>
          </a:p>
        </p:txBody>
      </p:sp>
    </p:spTree>
    <p:extLst>
      <p:ext uri="{BB962C8B-B14F-4D97-AF65-F5344CB8AC3E}">
        <p14:creationId xmlns:p14="http://schemas.microsoft.com/office/powerpoint/2010/main" val="3846138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Light" panose="020F0302020204030204" pitchFamily="34" charset="0"/>
                <a:ea typeface="Calibri" panose="020F0502020204030204" pitchFamily="34" charset="0"/>
              </a:rPr>
              <a:t>Laat zien hoe je de opdracht stapsgewijs kunt uitrekenen met behulp van het stappenplan. </a:t>
            </a:r>
          </a:p>
          <a:p>
            <a:endParaRPr lang="nl-NL" sz="1800" dirty="0">
              <a:effectLst/>
              <a:latin typeface="Calibri Light" panose="020F0302020204030204" pitchFamily="34" charset="0"/>
              <a:ea typeface="Calibri" panose="020F0502020204030204" pitchFamily="34" charset="0"/>
              <a:cs typeface="Arial" panose="020B0604020202020204" pitchFamily="34" charset="0"/>
            </a:endParaRPr>
          </a:p>
          <a:p>
            <a:r>
              <a:rPr lang="nl-NL" sz="1200" dirty="0">
                <a:effectLst/>
                <a:latin typeface="Calibri Light" panose="020F0302020204030204" pitchFamily="34" charset="0"/>
                <a:ea typeface="Calibri" panose="020F0502020204030204" pitchFamily="34" charset="0"/>
                <a:cs typeface="Arial" panose="020B0604020202020204" pitchFamily="34" charset="0"/>
              </a:rPr>
              <a:t>Benadruk:</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alibri Light" panose="020F0302020204030204" pitchFamily="34" charset="0"/>
              <a:buChar char="-"/>
            </a:pPr>
            <a:r>
              <a:rPr lang="nl-NL" sz="1200" dirty="0">
                <a:effectLst/>
                <a:latin typeface="Calibri Light" panose="020F0302020204030204" pitchFamily="34" charset="0"/>
                <a:ea typeface="Calibri" panose="020F0502020204030204" pitchFamily="34" charset="0"/>
                <a:cs typeface="Arial" panose="020B0604020202020204" pitchFamily="34" charset="0"/>
              </a:rPr>
              <a:t>Omrekenen van 2 naar 5 kan </a:t>
            </a:r>
            <a:r>
              <a:rPr lang="nl-NL" sz="1200" b="1" dirty="0">
                <a:effectLst/>
                <a:latin typeface="Calibri Light" panose="020F0302020204030204" pitchFamily="34" charset="0"/>
                <a:ea typeface="Calibri" panose="020F0502020204030204" pitchFamily="34" charset="0"/>
                <a:cs typeface="Arial" panose="020B0604020202020204" pitchFamily="34" charset="0"/>
              </a:rPr>
              <a:t>niet in 1 stap</a:t>
            </a:r>
            <a:r>
              <a:rPr lang="nl-NL" sz="1200" dirty="0">
                <a:effectLst/>
                <a:latin typeface="Calibri Light" panose="020F0302020204030204" pitchFamily="34" charset="0"/>
                <a:ea typeface="Calibri" panose="020F0502020204030204" pitchFamily="34" charset="0"/>
                <a:cs typeface="Arial" panose="020B0604020202020204" pitchFamily="34" charset="0"/>
              </a:rPr>
              <a:t>.</a:t>
            </a: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alibri Light" panose="020F0302020204030204" pitchFamily="34" charset="0"/>
              <a:buChar char="-"/>
            </a:pPr>
            <a:r>
              <a:rPr lang="nl-NL" sz="1200" dirty="0">
                <a:effectLst/>
                <a:latin typeface="Calibri Light" panose="020F0302020204030204" pitchFamily="34" charset="0"/>
                <a:ea typeface="Calibri" panose="020F0502020204030204" pitchFamily="34" charset="0"/>
              </a:rPr>
              <a:t>Hoe weet je welke omrekenstappen je moet zetten? Tip: </a:t>
            </a:r>
            <a:r>
              <a:rPr lang="nl-NL" sz="1200" b="1" dirty="0">
                <a:effectLst/>
                <a:latin typeface="Calibri Light" panose="020F0302020204030204" pitchFamily="34" charset="0"/>
                <a:ea typeface="Calibri" panose="020F0502020204030204" pitchFamily="34" charset="0"/>
              </a:rPr>
              <a:t>via 1 kan altijd.</a:t>
            </a:r>
          </a:p>
          <a:p>
            <a:pPr marL="0" lvl="0" indent="0">
              <a:buFont typeface="Calibri Light" panose="020F0302020204030204" pitchFamily="34" charset="0"/>
              <a:buNone/>
            </a:pPr>
            <a:endParaRPr lang="nl-NL" sz="1200" b="1" dirty="0">
              <a:effectLst/>
              <a:latin typeface="Calibri Light" panose="020F03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Calibri Light" panose="020F0302020204030204" pitchFamily="34" charset="0"/>
              <a:buNone/>
              <a:tabLst/>
              <a:defRPr/>
            </a:pPr>
            <a:r>
              <a:rPr lang="nl-NL" sz="1000" dirty="0">
                <a:effectLst/>
                <a:latin typeface="Calibri Light" panose="020F0302020204030204" pitchFamily="34" charset="0"/>
                <a:ea typeface="Calibri" panose="020F0502020204030204" pitchFamily="34" charset="0"/>
                <a:cs typeface="Arial" panose="020B0604020202020204" pitchFamily="34" charset="0"/>
              </a:rPr>
              <a:t>Tip: Studenten kunnen deze theorie online terugvinden door de zoekbalk in de methode te gebruiken: “Rekenen met verhoudingen” (het derde voorbeeld).</a:t>
            </a:r>
            <a:endParaRPr lang="nl-NL" sz="10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EDBBE6B8-7356-CA4A-9890-F792FCDFA2BA}" type="slidenum">
              <a:rPr lang="nl-NL" smtClean="0"/>
              <a:t>9</a:t>
            </a:fld>
            <a:endParaRPr lang="nl-NL"/>
          </a:p>
        </p:txBody>
      </p:sp>
    </p:spTree>
    <p:extLst>
      <p:ext uri="{BB962C8B-B14F-4D97-AF65-F5344CB8AC3E}">
        <p14:creationId xmlns:p14="http://schemas.microsoft.com/office/powerpoint/2010/main" val="3260013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ak">
    <p:bg>
      <p:bgPr>
        <a:solidFill>
          <a:srgbClr val="F0F0F0"/>
        </a:solid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8EC73F4D-3FF5-4455-9B77-8DF76AE6C2DE}"/>
              </a:ext>
            </a:extLst>
          </p:cNvPr>
          <p:cNvSpPr/>
          <p:nvPr userDrawn="1"/>
        </p:nvSpPr>
        <p:spPr>
          <a:xfrm>
            <a:off x="0" y="191193"/>
            <a:ext cx="12192000" cy="1713808"/>
          </a:xfrm>
          <a:prstGeom prst="rect">
            <a:avLst/>
          </a:prstGeom>
          <a:solidFill>
            <a:srgbClr val="655899">
              <a:alpha val="2051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D2A001DE-DB7D-B765-E956-EEE171F22A3C}"/>
              </a:ext>
            </a:extLst>
          </p:cNvPr>
          <p:cNvSpPr>
            <a:spLocks noGrp="1"/>
          </p:cNvSpPr>
          <p:nvPr>
            <p:ph type="title" hasCustomPrompt="1"/>
          </p:nvPr>
        </p:nvSpPr>
        <p:spPr>
          <a:xfrm>
            <a:off x="660400" y="335509"/>
            <a:ext cx="10909300" cy="901698"/>
          </a:xfrm>
        </p:spPr>
        <p:txBody>
          <a:bodyPr>
            <a:normAutofit/>
          </a:bodyPr>
          <a:lstStyle>
            <a:lvl1pPr>
              <a:defRPr sz="5200" b="1">
                <a:solidFill>
                  <a:srgbClr val="655899"/>
                </a:solidFill>
                <a:latin typeface="+mn-lt"/>
              </a:defRPr>
            </a:lvl1pPr>
          </a:lstStyle>
          <a:p>
            <a:r>
              <a:rPr lang="nl-NL" dirty="0"/>
              <a:t>Taak</a:t>
            </a:r>
          </a:p>
        </p:txBody>
      </p:sp>
      <p:sp>
        <p:nvSpPr>
          <p:cNvPr id="3" name="Tijdelijke aanduiding voor inhoud 2">
            <a:extLst>
              <a:ext uri="{FF2B5EF4-FFF2-40B4-BE49-F238E27FC236}">
                <a16:creationId xmlns:a16="http://schemas.microsoft.com/office/drawing/2014/main" id="{680B256C-0714-0A40-FDC8-ACA7444ADD86}"/>
              </a:ext>
            </a:extLst>
          </p:cNvPr>
          <p:cNvSpPr>
            <a:spLocks noGrp="1"/>
          </p:cNvSpPr>
          <p:nvPr>
            <p:ph idx="1"/>
          </p:nvPr>
        </p:nvSpPr>
        <p:spPr>
          <a:xfrm>
            <a:off x="660400" y="2222499"/>
            <a:ext cx="10909300" cy="3954463"/>
          </a:xfrm>
        </p:spPr>
        <p:txBody>
          <a:bodyPr>
            <a:normAutofit/>
          </a:bodyPr>
          <a:lstStyle>
            <a:lvl1pPr>
              <a:buClr>
                <a:srgbClr val="655899"/>
              </a:buClr>
              <a:defRPr sz="2400"/>
            </a:lvl1pPr>
            <a:lvl2pPr marL="800100" marR="0" indent="-342900" algn="l" defTabSz="914400" rtl="0" eaLnBrk="1" fontAlgn="auto" latinLnBrk="0" hangingPunct="1">
              <a:lnSpc>
                <a:spcPct val="90000"/>
              </a:lnSpc>
              <a:spcBef>
                <a:spcPts val="500"/>
              </a:spcBef>
              <a:spcAft>
                <a:spcPts val="0"/>
              </a:spcAft>
              <a:buClr>
                <a:srgbClr val="655899"/>
              </a:buClr>
              <a:buSzTx/>
              <a:buFont typeface="Arial" panose="020B0604020202020204" pitchFamily="34" charset="0"/>
              <a:buChar char="•"/>
              <a:tabLst/>
              <a:defRPr/>
            </a:lvl2pPr>
            <a:lvl3pPr>
              <a:buClr>
                <a:srgbClr val="93B114"/>
              </a:buClr>
              <a:defRPr/>
            </a:lvl3pPr>
            <a:lvl4pPr>
              <a:buClr>
                <a:srgbClr val="93B114"/>
              </a:buClr>
              <a:defRPr/>
            </a:lvl4pPr>
            <a:lvl5pPr>
              <a:buClr>
                <a:srgbClr val="93B114"/>
              </a:buClr>
              <a:defRPr/>
            </a:lvl5pPr>
          </a:lstStyle>
          <a:p>
            <a:pPr lvl="0"/>
            <a:r>
              <a:rPr lang="nl-NL" dirty="0"/>
              <a:t>Klikken om de tekststijl van het model te bewerken</a:t>
            </a:r>
          </a:p>
          <a:p>
            <a:pPr marL="685800" marR="0" lvl="1" indent="-228600" algn="l" defTabSz="914400" rtl="0" eaLnBrk="1" fontAlgn="auto" latinLnBrk="0" hangingPunct="1">
              <a:lnSpc>
                <a:spcPct val="90000"/>
              </a:lnSpc>
              <a:spcBef>
                <a:spcPts val="500"/>
              </a:spcBef>
              <a:spcAft>
                <a:spcPts val="0"/>
              </a:spcAft>
              <a:buClr>
                <a:srgbClr val="655899"/>
              </a:buClr>
              <a:buSzTx/>
              <a:buFont typeface="Arial" panose="020B0604020202020204" pitchFamily="34" charset="0"/>
              <a:buChar char="•"/>
              <a:tabLst/>
              <a:defRPr/>
            </a:pPr>
            <a:r>
              <a:rPr lang="nl-NL" dirty="0"/>
              <a:t>Klikken om de tekststijl van het model te bewerken</a:t>
            </a:r>
          </a:p>
        </p:txBody>
      </p:sp>
      <p:sp>
        <p:nvSpPr>
          <p:cNvPr id="8" name="Rechthoek 7">
            <a:extLst>
              <a:ext uri="{FF2B5EF4-FFF2-40B4-BE49-F238E27FC236}">
                <a16:creationId xmlns:a16="http://schemas.microsoft.com/office/drawing/2014/main" id="{AF578372-2AF2-D634-CA81-A6C3CC8C2C39}"/>
              </a:ext>
            </a:extLst>
          </p:cNvPr>
          <p:cNvSpPr/>
          <p:nvPr userDrawn="1"/>
        </p:nvSpPr>
        <p:spPr>
          <a:xfrm>
            <a:off x="0" y="0"/>
            <a:ext cx="12192000" cy="199505"/>
          </a:xfrm>
          <a:prstGeom prst="rect">
            <a:avLst/>
          </a:prstGeom>
          <a:solidFill>
            <a:srgbClr val="655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16">
            <a:extLst>
              <a:ext uri="{FF2B5EF4-FFF2-40B4-BE49-F238E27FC236}">
                <a16:creationId xmlns:a16="http://schemas.microsoft.com/office/drawing/2014/main" id="{2A482640-677E-BE1B-65C2-F4044B44C5D7}"/>
              </a:ext>
            </a:extLst>
          </p:cNvPr>
          <p:cNvSpPr>
            <a:spLocks noGrp="1"/>
          </p:cNvSpPr>
          <p:nvPr>
            <p:ph type="body" sz="quarter" idx="10" hasCustomPrompt="1"/>
          </p:nvPr>
        </p:nvSpPr>
        <p:spPr>
          <a:xfrm>
            <a:off x="660400" y="1237207"/>
            <a:ext cx="10909300" cy="482600"/>
          </a:xfrm>
        </p:spPr>
        <p:txBody>
          <a:bodyPr anchor="ctr">
            <a:normAutofit/>
          </a:bodyPr>
          <a:lstStyle>
            <a:lvl1pPr marL="0" indent="0">
              <a:buNone/>
              <a:defRPr sz="3800"/>
            </a:lvl1pPr>
          </a:lstStyle>
          <a:p>
            <a:pPr lvl="0"/>
            <a:r>
              <a:rPr lang="nl-NL" dirty="0"/>
              <a:t>Subtitel</a:t>
            </a:r>
          </a:p>
        </p:txBody>
      </p:sp>
    </p:spTree>
    <p:extLst>
      <p:ext uri="{BB962C8B-B14F-4D97-AF65-F5344CB8AC3E}">
        <p14:creationId xmlns:p14="http://schemas.microsoft.com/office/powerpoint/2010/main" val="188914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ema">
    <p:bg>
      <p:bgPr>
        <a:solidFill>
          <a:srgbClr val="F0F0F0"/>
        </a:solid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8EC73F4D-3FF5-4455-9B77-8DF76AE6C2DE}"/>
              </a:ext>
            </a:extLst>
          </p:cNvPr>
          <p:cNvSpPr/>
          <p:nvPr userDrawn="1"/>
        </p:nvSpPr>
        <p:spPr>
          <a:xfrm>
            <a:off x="0" y="199505"/>
            <a:ext cx="12192000" cy="1037702"/>
          </a:xfrm>
          <a:prstGeom prst="rect">
            <a:avLst/>
          </a:prstGeom>
          <a:solidFill>
            <a:srgbClr val="655899">
              <a:alpha val="2051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D2A001DE-DB7D-B765-E956-EEE171F22A3C}"/>
              </a:ext>
            </a:extLst>
          </p:cNvPr>
          <p:cNvSpPr>
            <a:spLocks noGrp="1"/>
          </p:cNvSpPr>
          <p:nvPr>
            <p:ph type="title" hasCustomPrompt="1"/>
          </p:nvPr>
        </p:nvSpPr>
        <p:spPr>
          <a:xfrm>
            <a:off x="660400" y="335509"/>
            <a:ext cx="10909300" cy="901698"/>
          </a:xfrm>
        </p:spPr>
        <p:txBody>
          <a:bodyPr>
            <a:normAutofit/>
          </a:bodyPr>
          <a:lstStyle>
            <a:lvl1pPr>
              <a:defRPr sz="5200" b="1">
                <a:solidFill>
                  <a:srgbClr val="655899"/>
                </a:solidFill>
                <a:latin typeface="+mn-lt"/>
              </a:defRPr>
            </a:lvl1pPr>
          </a:lstStyle>
          <a:p>
            <a:r>
              <a:rPr lang="nl-NL" dirty="0"/>
              <a:t>Thema</a:t>
            </a:r>
          </a:p>
        </p:txBody>
      </p:sp>
      <p:sp>
        <p:nvSpPr>
          <p:cNvPr id="3" name="Tijdelijke aanduiding voor inhoud 2">
            <a:extLst>
              <a:ext uri="{FF2B5EF4-FFF2-40B4-BE49-F238E27FC236}">
                <a16:creationId xmlns:a16="http://schemas.microsoft.com/office/drawing/2014/main" id="{680B256C-0714-0A40-FDC8-ACA7444ADD86}"/>
              </a:ext>
            </a:extLst>
          </p:cNvPr>
          <p:cNvSpPr>
            <a:spLocks noGrp="1"/>
          </p:cNvSpPr>
          <p:nvPr>
            <p:ph idx="1"/>
          </p:nvPr>
        </p:nvSpPr>
        <p:spPr>
          <a:xfrm>
            <a:off x="660400" y="1436713"/>
            <a:ext cx="10909300" cy="4740250"/>
          </a:xfrm>
        </p:spPr>
        <p:txBody>
          <a:bodyPr>
            <a:normAutofit/>
          </a:bodyPr>
          <a:lstStyle>
            <a:lvl1pPr>
              <a:buClr>
                <a:srgbClr val="655899"/>
              </a:buClr>
              <a:defRPr sz="2400"/>
            </a:lvl1pPr>
            <a:lvl2pPr marL="800100" marR="0" indent="-342900" algn="l" defTabSz="914400" rtl="0" eaLnBrk="1" fontAlgn="auto" latinLnBrk="0" hangingPunct="1">
              <a:lnSpc>
                <a:spcPct val="90000"/>
              </a:lnSpc>
              <a:spcBef>
                <a:spcPts val="500"/>
              </a:spcBef>
              <a:spcAft>
                <a:spcPts val="0"/>
              </a:spcAft>
              <a:buClr>
                <a:srgbClr val="655899"/>
              </a:buClr>
              <a:buSzTx/>
              <a:buFont typeface="Arial" panose="020B0604020202020204" pitchFamily="34" charset="0"/>
              <a:buChar char="•"/>
              <a:tabLst/>
              <a:defRPr/>
            </a:lvl2pPr>
            <a:lvl3pPr>
              <a:buClr>
                <a:srgbClr val="93B114"/>
              </a:buClr>
              <a:defRPr/>
            </a:lvl3pPr>
            <a:lvl4pPr>
              <a:buClr>
                <a:srgbClr val="93B114"/>
              </a:buClr>
              <a:defRPr/>
            </a:lvl4pPr>
            <a:lvl5pPr>
              <a:buClr>
                <a:srgbClr val="93B114"/>
              </a:buClr>
              <a:defRPr/>
            </a:lvl5pPr>
          </a:lstStyle>
          <a:p>
            <a:pPr lvl="0"/>
            <a:r>
              <a:rPr lang="nl-NL" dirty="0"/>
              <a:t>Klikken om de tekststijl van het model te bewerken</a:t>
            </a:r>
          </a:p>
          <a:p>
            <a:pPr marL="685800" marR="0" lvl="1" indent="-228600" algn="l" defTabSz="914400" rtl="0" eaLnBrk="1" fontAlgn="auto" latinLnBrk="0" hangingPunct="1">
              <a:lnSpc>
                <a:spcPct val="90000"/>
              </a:lnSpc>
              <a:spcBef>
                <a:spcPts val="500"/>
              </a:spcBef>
              <a:spcAft>
                <a:spcPts val="0"/>
              </a:spcAft>
              <a:buClr>
                <a:srgbClr val="655899"/>
              </a:buClr>
              <a:buSzTx/>
              <a:buFont typeface="Arial" panose="020B0604020202020204" pitchFamily="34" charset="0"/>
              <a:buChar char="•"/>
              <a:tabLst/>
              <a:defRPr/>
            </a:pPr>
            <a:r>
              <a:rPr lang="nl-NL" dirty="0"/>
              <a:t>Klikken om de tekststijl van het model te bewerken</a:t>
            </a:r>
          </a:p>
        </p:txBody>
      </p:sp>
      <p:sp>
        <p:nvSpPr>
          <p:cNvPr id="8" name="Rechthoek 7">
            <a:extLst>
              <a:ext uri="{FF2B5EF4-FFF2-40B4-BE49-F238E27FC236}">
                <a16:creationId xmlns:a16="http://schemas.microsoft.com/office/drawing/2014/main" id="{AF578372-2AF2-D634-CA81-A6C3CC8C2C39}"/>
              </a:ext>
            </a:extLst>
          </p:cNvPr>
          <p:cNvSpPr/>
          <p:nvPr userDrawn="1"/>
        </p:nvSpPr>
        <p:spPr>
          <a:xfrm>
            <a:off x="0" y="0"/>
            <a:ext cx="12192000" cy="199505"/>
          </a:xfrm>
          <a:prstGeom prst="rect">
            <a:avLst/>
          </a:prstGeom>
          <a:solidFill>
            <a:srgbClr val="655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1611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dracht">
    <p:bg>
      <p:bgPr>
        <a:solidFill>
          <a:srgbClr val="F0F0F0"/>
        </a:solid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01EB0F1D-AEDC-9250-6C94-C6121D92EEB5}"/>
              </a:ext>
            </a:extLst>
          </p:cNvPr>
          <p:cNvSpPr/>
          <p:nvPr userDrawn="1"/>
        </p:nvSpPr>
        <p:spPr>
          <a:xfrm>
            <a:off x="660400" y="530225"/>
            <a:ext cx="10871200" cy="632152"/>
          </a:xfrm>
          <a:prstGeom prst="rect">
            <a:avLst/>
          </a:prstGeom>
          <a:solidFill>
            <a:srgbClr val="65589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C0A01915-47FE-7E9F-5541-D9C1A2A12A0B}"/>
              </a:ext>
            </a:extLst>
          </p:cNvPr>
          <p:cNvSpPr txBox="1">
            <a:spLocks/>
          </p:cNvSpPr>
          <p:nvPr userDrawn="1"/>
        </p:nvSpPr>
        <p:spPr>
          <a:xfrm>
            <a:off x="660400" y="530226"/>
            <a:ext cx="10850880" cy="6321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3B114"/>
                </a:solidFill>
                <a:latin typeface="+mn-lt"/>
                <a:ea typeface="+mj-ea"/>
                <a:cs typeface="+mj-cs"/>
              </a:defRPr>
            </a:lvl1pPr>
          </a:lstStyle>
          <a:p>
            <a:r>
              <a:rPr lang="nl-NL" sz="3200" baseline="0" dirty="0">
                <a:solidFill>
                  <a:srgbClr val="655899"/>
                </a:solidFill>
              </a:rPr>
              <a:t>Opdracht</a:t>
            </a:r>
          </a:p>
        </p:txBody>
      </p:sp>
      <p:sp>
        <p:nvSpPr>
          <p:cNvPr id="2" name="Titel 1">
            <a:extLst>
              <a:ext uri="{FF2B5EF4-FFF2-40B4-BE49-F238E27FC236}">
                <a16:creationId xmlns:a16="http://schemas.microsoft.com/office/drawing/2014/main" id="{D2A001DE-DB7D-B765-E956-EEE171F22A3C}"/>
              </a:ext>
            </a:extLst>
          </p:cNvPr>
          <p:cNvSpPr>
            <a:spLocks noGrp="1"/>
          </p:cNvSpPr>
          <p:nvPr>
            <p:ph type="title" hasCustomPrompt="1"/>
          </p:nvPr>
        </p:nvSpPr>
        <p:spPr>
          <a:xfrm>
            <a:off x="2339471" y="530226"/>
            <a:ext cx="657136" cy="632151"/>
          </a:xfrm>
          <a:noFill/>
        </p:spPr>
        <p:txBody>
          <a:bodyPr>
            <a:normAutofit/>
          </a:bodyPr>
          <a:lstStyle>
            <a:lvl1pPr>
              <a:defRPr sz="3200" b="1" baseline="0">
                <a:solidFill>
                  <a:srgbClr val="655899"/>
                </a:solidFill>
                <a:latin typeface="+mn-lt"/>
              </a:defRPr>
            </a:lvl1pPr>
          </a:lstStyle>
          <a:p>
            <a:r>
              <a:rPr lang="nl-NL" dirty="0" err="1"/>
              <a:t>nr</a:t>
            </a:r>
            <a:endParaRPr lang="nl-NL" dirty="0"/>
          </a:p>
        </p:txBody>
      </p:sp>
      <p:sp>
        <p:nvSpPr>
          <p:cNvPr id="3" name="Tijdelijke aanduiding voor inhoud 2">
            <a:extLst>
              <a:ext uri="{FF2B5EF4-FFF2-40B4-BE49-F238E27FC236}">
                <a16:creationId xmlns:a16="http://schemas.microsoft.com/office/drawing/2014/main" id="{680B256C-0714-0A40-FDC8-ACA7444ADD86}"/>
              </a:ext>
            </a:extLst>
          </p:cNvPr>
          <p:cNvSpPr>
            <a:spLocks noGrp="1"/>
          </p:cNvSpPr>
          <p:nvPr>
            <p:ph idx="1"/>
          </p:nvPr>
        </p:nvSpPr>
        <p:spPr>
          <a:xfrm>
            <a:off x="660400" y="1381539"/>
            <a:ext cx="10909300" cy="4795424"/>
          </a:xfrm>
        </p:spPr>
        <p:txBody>
          <a:bodyPr>
            <a:normAutofit/>
          </a:bodyPr>
          <a:lstStyle>
            <a:lvl1pPr marL="0" indent="0">
              <a:buClr>
                <a:srgbClr val="655899"/>
              </a:buClr>
              <a:buFontTx/>
              <a:buNone/>
              <a:defRPr sz="2400"/>
            </a:lvl1pPr>
            <a:lvl2pPr>
              <a:buClr>
                <a:srgbClr val="93B114"/>
              </a:buClr>
              <a:defRPr/>
            </a:lvl2pPr>
            <a:lvl3pPr>
              <a:buClr>
                <a:srgbClr val="93B114"/>
              </a:buClr>
              <a:defRPr/>
            </a:lvl3pPr>
            <a:lvl4pPr>
              <a:buClr>
                <a:srgbClr val="93B114"/>
              </a:buClr>
              <a:defRPr/>
            </a:lvl4pPr>
            <a:lvl5pPr>
              <a:buClr>
                <a:srgbClr val="93B114"/>
              </a:buClr>
              <a:defRPr/>
            </a:lvl5pPr>
          </a:lstStyle>
          <a:p>
            <a:pPr lvl="0"/>
            <a:r>
              <a:rPr lang="nl-NL" dirty="0"/>
              <a:t>Klikken om de tekststijl van het model te bewerken</a:t>
            </a:r>
          </a:p>
        </p:txBody>
      </p:sp>
      <p:sp>
        <p:nvSpPr>
          <p:cNvPr id="8" name="Rechthoek 7">
            <a:extLst>
              <a:ext uri="{FF2B5EF4-FFF2-40B4-BE49-F238E27FC236}">
                <a16:creationId xmlns:a16="http://schemas.microsoft.com/office/drawing/2014/main" id="{AF578372-2AF2-D634-CA81-A6C3CC8C2C39}"/>
              </a:ext>
            </a:extLst>
          </p:cNvPr>
          <p:cNvSpPr/>
          <p:nvPr userDrawn="1"/>
        </p:nvSpPr>
        <p:spPr>
          <a:xfrm>
            <a:off x="0" y="6475412"/>
            <a:ext cx="12192000" cy="382588"/>
          </a:xfrm>
          <a:prstGeom prst="rect">
            <a:avLst/>
          </a:prstGeom>
          <a:solidFill>
            <a:srgbClr val="655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tekst 16">
            <a:extLst>
              <a:ext uri="{FF2B5EF4-FFF2-40B4-BE49-F238E27FC236}">
                <a16:creationId xmlns:a16="http://schemas.microsoft.com/office/drawing/2014/main" id="{1CF77EDE-4A28-A2C6-9EA0-03A67CC95FDE}"/>
              </a:ext>
            </a:extLst>
          </p:cNvPr>
          <p:cNvSpPr>
            <a:spLocks noGrp="1"/>
          </p:cNvSpPr>
          <p:nvPr>
            <p:ph type="body" sz="quarter" idx="10" hasCustomPrompt="1"/>
          </p:nvPr>
        </p:nvSpPr>
        <p:spPr>
          <a:xfrm>
            <a:off x="3019466" y="530225"/>
            <a:ext cx="8491814" cy="632151"/>
          </a:xfrm>
          <a:noFill/>
        </p:spPr>
        <p:txBody>
          <a:bodyPr lIns="180000" rIns="90000" anchor="ctr">
            <a:normAutofit/>
          </a:bodyPr>
          <a:lstStyle>
            <a:lvl1pPr marL="0" indent="0">
              <a:buNone/>
              <a:defRPr sz="3200" baseline="0">
                <a:solidFill>
                  <a:srgbClr val="655899"/>
                </a:solidFill>
              </a:defRPr>
            </a:lvl1pPr>
          </a:lstStyle>
          <a:p>
            <a:pPr lvl="0"/>
            <a:r>
              <a:rPr lang="nl-NL" dirty="0"/>
              <a:t>Titel</a:t>
            </a:r>
          </a:p>
        </p:txBody>
      </p:sp>
      <p:sp>
        <p:nvSpPr>
          <p:cNvPr id="4" name="Rechthoek 3">
            <a:extLst>
              <a:ext uri="{FF2B5EF4-FFF2-40B4-BE49-F238E27FC236}">
                <a16:creationId xmlns:a16="http://schemas.microsoft.com/office/drawing/2014/main" id="{32EC7B29-F914-9E50-F9E8-308FF3F90ADD}"/>
              </a:ext>
            </a:extLst>
          </p:cNvPr>
          <p:cNvSpPr/>
          <p:nvPr userDrawn="1"/>
        </p:nvSpPr>
        <p:spPr>
          <a:xfrm>
            <a:off x="2973747" y="569912"/>
            <a:ext cx="45719" cy="552776"/>
          </a:xfrm>
          <a:prstGeom prst="rect">
            <a:avLst/>
          </a:prstGeom>
          <a:solidFill>
            <a:srgbClr val="655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69524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it ticket">
    <p:bg>
      <p:bgPr>
        <a:solidFill>
          <a:srgbClr val="F0F0F0"/>
        </a:solid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01EB0F1D-AEDC-9250-6C94-C6121D92EEB5}"/>
              </a:ext>
            </a:extLst>
          </p:cNvPr>
          <p:cNvSpPr/>
          <p:nvPr userDrawn="1"/>
        </p:nvSpPr>
        <p:spPr>
          <a:xfrm>
            <a:off x="660400" y="530225"/>
            <a:ext cx="10871200" cy="632152"/>
          </a:xfrm>
          <a:prstGeom prst="rect">
            <a:avLst/>
          </a:prstGeom>
          <a:solidFill>
            <a:srgbClr val="65589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C0A01915-47FE-7E9F-5541-D9C1A2A12A0B}"/>
              </a:ext>
            </a:extLst>
          </p:cNvPr>
          <p:cNvSpPr txBox="1">
            <a:spLocks/>
          </p:cNvSpPr>
          <p:nvPr userDrawn="1"/>
        </p:nvSpPr>
        <p:spPr>
          <a:xfrm>
            <a:off x="660400" y="530226"/>
            <a:ext cx="10850880" cy="6321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3B114"/>
                </a:solidFill>
                <a:latin typeface="+mn-lt"/>
                <a:ea typeface="+mj-ea"/>
                <a:cs typeface="+mj-cs"/>
              </a:defRPr>
            </a:lvl1pPr>
          </a:lstStyle>
          <a:p>
            <a:r>
              <a:rPr lang="nl-NL" sz="3200" baseline="0" dirty="0">
                <a:solidFill>
                  <a:srgbClr val="655899"/>
                </a:solidFill>
              </a:rPr>
              <a:t>Opdracht</a:t>
            </a:r>
          </a:p>
        </p:txBody>
      </p:sp>
      <p:sp>
        <p:nvSpPr>
          <p:cNvPr id="3" name="Tijdelijke aanduiding voor inhoud 2">
            <a:extLst>
              <a:ext uri="{FF2B5EF4-FFF2-40B4-BE49-F238E27FC236}">
                <a16:creationId xmlns:a16="http://schemas.microsoft.com/office/drawing/2014/main" id="{680B256C-0714-0A40-FDC8-ACA7444ADD86}"/>
              </a:ext>
            </a:extLst>
          </p:cNvPr>
          <p:cNvSpPr>
            <a:spLocks noGrp="1"/>
          </p:cNvSpPr>
          <p:nvPr>
            <p:ph idx="1"/>
          </p:nvPr>
        </p:nvSpPr>
        <p:spPr>
          <a:xfrm>
            <a:off x="660400" y="1381539"/>
            <a:ext cx="10909300" cy="4795424"/>
          </a:xfrm>
        </p:spPr>
        <p:txBody>
          <a:bodyPr>
            <a:normAutofit/>
          </a:bodyPr>
          <a:lstStyle>
            <a:lvl1pPr marL="0" indent="0">
              <a:buClr>
                <a:srgbClr val="655899"/>
              </a:buClr>
              <a:buFontTx/>
              <a:buNone/>
              <a:defRPr sz="2400"/>
            </a:lvl1pPr>
            <a:lvl2pPr>
              <a:buClr>
                <a:srgbClr val="93B114"/>
              </a:buClr>
              <a:defRPr/>
            </a:lvl2pPr>
            <a:lvl3pPr>
              <a:buClr>
                <a:srgbClr val="93B114"/>
              </a:buClr>
              <a:defRPr/>
            </a:lvl3pPr>
            <a:lvl4pPr>
              <a:buClr>
                <a:srgbClr val="93B114"/>
              </a:buClr>
              <a:defRPr/>
            </a:lvl4pPr>
            <a:lvl5pPr>
              <a:buClr>
                <a:srgbClr val="93B114"/>
              </a:buClr>
              <a:defRPr/>
            </a:lvl5pPr>
          </a:lstStyle>
          <a:p>
            <a:pPr lvl="0"/>
            <a:r>
              <a:rPr lang="nl-NL" dirty="0"/>
              <a:t>Klikken om de tekststijl van het model te bewerken</a:t>
            </a:r>
          </a:p>
        </p:txBody>
      </p:sp>
      <p:sp>
        <p:nvSpPr>
          <p:cNvPr id="8" name="Rechthoek 7">
            <a:extLst>
              <a:ext uri="{FF2B5EF4-FFF2-40B4-BE49-F238E27FC236}">
                <a16:creationId xmlns:a16="http://schemas.microsoft.com/office/drawing/2014/main" id="{AF578372-2AF2-D634-CA81-A6C3CC8C2C39}"/>
              </a:ext>
            </a:extLst>
          </p:cNvPr>
          <p:cNvSpPr/>
          <p:nvPr userDrawn="1"/>
        </p:nvSpPr>
        <p:spPr>
          <a:xfrm>
            <a:off x="0" y="6475412"/>
            <a:ext cx="12192000" cy="382588"/>
          </a:xfrm>
          <a:prstGeom prst="rect">
            <a:avLst/>
          </a:prstGeom>
          <a:solidFill>
            <a:srgbClr val="655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tekst 16">
            <a:extLst>
              <a:ext uri="{FF2B5EF4-FFF2-40B4-BE49-F238E27FC236}">
                <a16:creationId xmlns:a16="http://schemas.microsoft.com/office/drawing/2014/main" id="{1CF77EDE-4A28-A2C6-9EA0-03A67CC95FDE}"/>
              </a:ext>
            </a:extLst>
          </p:cNvPr>
          <p:cNvSpPr>
            <a:spLocks noGrp="1"/>
          </p:cNvSpPr>
          <p:nvPr>
            <p:ph type="body" sz="quarter" idx="10" hasCustomPrompt="1"/>
          </p:nvPr>
        </p:nvSpPr>
        <p:spPr>
          <a:xfrm>
            <a:off x="2542387" y="530225"/>
            <a:ext cx="8968893" cy="632151"/>
          </a:xfrm>
          <a:noFill/>
        </p:spPr>
        <p:txBody>
          <a:bodyPr lIns="180000" rIns="90000" anchor="ctr">
            <a:normAutofit/>
          </a:bodyPr>
          <a:lstStyle>
            <a:lvl1pPr marL="0" indent="0">
              <a:buNone/>
              <a:defRPr sz="3200" baseline="0">
                <a:solidFill>
                  <a:srgbClr val="655899"/>
                </a:solidFill>
              </a:defRPr>
            </a:lvl1pPr>
          </a:lstStyle>
          <a:p>
            <a:pPr lvl="0"/>
            <a:r>
              <a:rPr lang="nl-NL" dirty="0"/>
              <a:t>Titel</a:t>
            </a:r>
          </a:p>
        </p:txBody>
      </p:sp>
      <p:sp>
        <p:nvSpPr>
          <p:cNvPr id="4" name="Rechthoek 3">
            <a:extLst>
              <a:ext uri="{FF2B5EF4-FFF2-40B4-BE49-F238E27FC236}">
                <a16:creationId xmlns:a16="http://schemas.microsoft.com/office/drawing/2014/main" id="{32EC7B29-F914-9E50-F9E8-308FF3F90ADD}"/>
              </a:ext>
            </a:extLst>
          </p:cNvPr>
          <p:cNvSpPr/>
          <p:nvPr userDrawn="1"/>
        </p:nvSpPr>
        <p:spPr>
          <a:xfrm>
            <a:off x="2496668" y="569912"/>
            <a:ext cx="45719" cy="552776"/>
          </a:xfrm>
          <a:prstGeom prst="rect">
            <a:avLst/>
          </a:prstGeom>
          <a:solidFill>
            <a:srgbClr val="655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28446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dracht_vervolg">
    <p:bg>
      <p:bgPr>
        <a:solidFill>
          <a:srgbClr val="F0F0F0"/>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80B256C-0714-0A40-FDC8-ACA7444ADD86}"/>
              </a:ext>
            </a:extLst>
          </p:cNvPr>
          <p:cNvSpPr>
            <a:spLocks noGrp="1"/>
          </p:cNvSpPr>
          <p:nvPr>
            <p:ph idx="1"/>
          </p:nvPr>
        </p:nvSpPr>
        <p:spPr>
          <a:xfrm>
            <a:off x="660400" y="698500"/>
            <a:ext cx="10909300" cy="5478463"/>
          </a:xfrm>
        </p:spPr>
        <p:txBody>
          <a:bodyPr>
            <a:normAutofit/>
          </a:bodyPr>
          <a:lstStyle>
            <a:lvl1pPr marL="0" indent="0">
              <a:buClr>
                <a:srgbClr val="655899"/>
              </a:buClr>
              <a:buFontTx/>
              <a:buNone/>
              <a:defRPr sz="2400"/>
            </a:lvl1pPr>
            <a:lvl2pPr>
              <a:buClr>
                <a:srgbClr val="93B114"/>
              </a:buClr>
              <a:defRPr/>
            </a:lvl2pPr>
            <a:lvl3pPr>
              <a:buClr>
                <a:srgbClr val="93B114"/>
              </a:buClr>
              <a:defRPr/>
            </a:lvl3pPr>
            <a:lvl4pPr>
              <a:buClr>
                <a:srgbClr val="93B114"/>
              </a:buClr>
              <a:defRPr/>
            </a:lvl4pPr>
            <a:lvl5pPr>
              <a:buClr>
                <a:srgbClr val="93B114"/>
              </a:buClr>
              <a:defRPr/>
            </a:lvl5pPr>
          </a:lstStyle>
          <a:p>
            <a:pPr lvl="0"/>
            <a:r>
              <a:rPr lang="nl-NL"/>
              <a:t>Klikken om de tekststijl van het model te bewerken</a:t>
            </a:r>
          </a:p>
        </p:txBody>
      </p:sp>
      <p:sp>
        <p:nvSpPr>
          <p:cNvPr id="8" name="Rechthoek 7">
            <a:extLst>
              <a:ext uri="{FF2B5EF4-FFF2-40B4-BE49-F238E27FC236}">
                <a16:creationId xmlns:a16="http://schemas.microsoft.com/office/drawing/2014/main" id="{AF578372-2AF2-D634-CA81-A6C3CC8C2C39}"/>
              </a:ext>
            </a:extLst>
          </p:cNvPr>
          <p:cNvSpPr/>
          <p:nvPr userDrawn="1"/>
        </p:nvSpPr>
        <p:spPr>
          <a:xfrm>
            <a:off x="0" y="6475412"/>
            <a:ext cx="12192000" cy="382588"/>
          </a:xfrm>
          <a:prstGeom prst="rect">
            <a:avLst/>
          </a:prstGeom>
          <a:solidFill>
            <a:srgbClr val="655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73960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eorie">
    <p:bg>
      <p:bgPr>
        <a:solidFill>
          <a:schemeClr val="bg2"/>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80B256C-0714-0A40-FDC8-ACA7444ADD86}"/>
              </a:ext>
            </a:extLst>
          </p:cNvPr>
          <p:cNvSpPr>
            <a:spLocks noGrp="1"/>
          </p:cNvSpPr>
          <p:nvPr>
            <p:ph idx="1"/>
          </p:nvPr>
        </p:nvSpPr>
        <p:spPr>
          <a:xfrm>
            <a:off x="660400" y="1244600"/>
            <a:ext cx="10909300" cy="4932363"/>
          </a:xfrm>
        </p:spPr>
        <p:txBody>
          <a:bodyPr>
            <a:normAutofit/>
          </a:bodyPr>
          <a:lstStyle>
            <a:lvl1pPr marL="0" indent="0">
              <a:buClr>
                <a:srgbClr val="655899"/>
              </a:buClr>
              <a:buFontTx/>
              <a:buNone/>
              <a:defRPr sz="2400"/>
            </a:lvl1pPr>
            <a:lvl2pPr>
              <a:buClr>
                <a:srgbClr val="93B114"/>
              </a:buClr>
              <a:defRPr/>
            </a:lvl2pPr>
            <a:lvl3pPr>
              <a:buClr>
                <a:srgbClr val="93B114"/>
              </a:buClr>
              <a:defRPr/>
            </a:lvl3pPr>
            <a:lvl4pPr>
              <a:buClr>
                <a:srgbClr val="93B114"/>
              </a:buClr>
              <a:defRPr/>
            </a:lvl4pPr>
            <a:lvl5pPr>
              <a:buClr>
                <a:srgbClr val="93B114"/>
              </a:buClr>
              <a:defRPr/>
            </a:lvl5pPr>
          </a:lstStyle>
          <a:p>
            <a:pPr lvl="0"/>
            <a:r>
              <a:rPr lang="nl-NL" dirty="0"/>
              <a:t>Klikken om de tekststijl van het model te bewerken</a:t>
            </a:r>
          </a:p>
        </p:txBody>
      </p:sp>
      <p:sp>
        <p:nvSpPr>
          <p:cNvPr id="8" name="Rechthoek 7">
            <a:extLst>
              <a:ext uri="{FF2B5EF4-FFF2-40B4-BE49-F238E27FC236}">
                <a16:creationId xmlns:a16="http://schemas.microsoft.com/office/drawing/2014/main" id="{AF578372-2AF2-D634-CA81-A6C3CC8C2C39}"/>
              </a:ext>
            </a:extLst>
          </p:cNvPr>
          <p:cNvSpPr/>
          <p:nvPr userDrawn="1"/>
        </p:nvSpPr>
        <p:spPr>
          <a:xfrm>
            <a:off x="414867" y="423333"/>
            <a:ext cx="101600" cy="6129868"/>
          </a:xfrm>
          <a:prstGeom prst="rect">
            <a:avLst/>
          </a:prstGeom>
          <a:solidFill>
            <a:srgbClr val="655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C0A01915-47FE-7E9F-5541-D9C1A2A12A0B}"/>
              </a:ext>
            </a:extLst>
          </p:cNvPr>
          <p:cNvSpPr txBox="1">
            <a:spLocks/>
          </p:cNvSpPr>
          <p:nvPr userDrawn="1"/>
        </p:nvSpPr>
        <p:spPr>
          <a:xfrm>
            <a:off x="660400" y="200026"/>
            <a:ext cx="10850880" cy="86677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3B114"/>
                </a:solidFill>
                <a:latin typeface="+mn-lt"/>
                <a:ea typeface="+mj-ea"/>
                <a:cs typeface="+mj-cs"/>
              </a:defRPr>
            </a:lvl1pPr>
          </a:lstStyle>
          <a:p>
            <a:r>
              <a:rPr lang="nl-NL" sz="3200" baseline="0" dirty="0">
                <a:solidFill>
                  <a:srgbClr val="655899"/>
                </a:solidFill>
              </a:rPr>
              <a:t>Theorie</a:t>
            </a:r>
          </a:p>
        </p:txBody>
      </p:sp>
      <p:sp>
        <p:nvSpPr>
          <p:cNvPr id="17" name="Tijdelijke aanduiding voor tekst 16">
            <a:extLst>
              <a:ext uri="{FF2B5EF4-FFF2-40B4-BE49-F238E27FC236}">
                <a16:creationId xmlns:a16="http://schemas.microsoft.com/office/drawing/2014/main" id="{1CF77EDE-4A28-A2C6-9EA0-03A67CC95FDE}"/>
              </a:ext>
            </a:extLst>
          </p:cNvPr>
          <p:cNvSpPr>
            <a:spLocks noGrp="1"/>
          </p:cNvSpPr>
          <p:nvPr>
            <p:ph type="body" sz="quarter" idx="10" hasCustomPrompt="1"/>
          </p:nvPr>
        </p:nvSpPr>
        <p:spPr>
          <a:xfrm>
            <a:off x="2181859" y="200026"/>
            <a:ext cx="9329421" cy="866774"/>
          </a:xfrm>
          <a:noFill/>
        </p:spPr>
        <p:txBody>
          <a:bodyPr lIns="180000" rIns="90000" anchor="ctr">
            <a:normAutofit/>
          </a:bodyPr>
          <a:lstStyle>
            <a:lvl1pPr marL="0" indent="0">
              <a:buNone/>
              <a:defRPr sz="3200" b="1" i="0" baseline="0">
                <a:solidFill>
                  <a:srgbClr val="655899"/>
                </a:solidFill>
              </a:defRPr>
            </a:lvl1pPr>
          </a:lstStyle>
          <a:p>
            <a:pPr lvl="0"/>
            <a:r>
              <a:rPr lang="nl-NL" dirty="0"/>
              <a:t>Titel</a:t>
            </a:r>
          </a:p>
        </p:txBody>
      </p:sp>
      <p:sp>
        <p:nvSpPr>
          <p:cNvPr id="2" name="Rechthoek 1">
            <a:extLst>
              <a:ext uri="{FF2B5EF4-FFF2-40B4-BE49-F238E27FC236}">
                <a16:creationId xmlns:a16="http://schemas.microsoft.com/office/drawing/2014/main" id="{A6D38047-2C81-FF00-F9A7-E8392DFFB90F}"/>
              </a:ext>
            </a:extLst>
          </p:cNvPr>
          <p:cNvSpPr/>
          <p:nvPr userDrawn="1"/>
        </p:nvSpPr>
        <p:spPr>
          <a:xfrm>
            <a:off x="2136140" y="384703"/>
            <a:ext cx="45719" cy="552776"/>
          </a:xfrm>
          <a:prstGeom prst="rect">
            <a:avLst/>
          </a:prstGeom>
          <a:solidFill>
            <a:srgbClr val="655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5083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eorie_vervolg">
    <p:bg>
      <p:bgPr>
        <a:solidFill>
          <a:schemeClr val="bg2"/>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80B256C-0714-0A40-FDC8-ACA7444ADD86}"/>
              </a:ext>
            </a:extLst>
          </p:cNvPr>
          <p:cNvSpPr>
            <a:spLocks noGrp="1"/>
          </p:cNvSpPr>
          <p:nvPr>
            <p:ph idx="1"/>
          </p:nvPr>
        </p:nvSpPr>
        <p:spPr>
          <a:xfrm>
            <a:off x="660400" y="423333"/>
            <a:ext cx="10909300" cy="5753630"/>
          </a:xfrm>
        </p:spPr>
        <p:txBody>
          <a:bodyPr>
            <a:normAutofit/>
          </a:bodyPr>
          <a:lstStyle>
            <a:lvl1pPr marL="0" indent="0">
              <a:buClr>
                <a:srgbClr val="655899"/>
              </a:buClr>
              <a:buFontTx/>
              <a:buNone/>
              <a:defRPr sz="2400"/>
            </a:lvl1pPr>
            <a:lvl2pPr>
              <a:buClr>
                <a:srgbClr val="93B114"/>
              </a:buClr>
              <a:defRPr/>
            </a:lvl2pPr>
            <a:lvl3pPr>
              <a:buClr>
                <a:srgbClr val="93B114"/>
              </a:buClr>
              <a:defRPr/>
            </a:lvl3pPr>
            <a:lvl4pPr>
              <a:buClr>
                <a:srgbClr val="93B114"/>
              </a:buClr>
              <a:defRPr/>
            </a:lvl4pPr>
            <a:lvl5pPr>
              <a:buClr>
                <a:srgbClr val="93B114"/>
              </a:buClr>
              <a:defRPr/>
            </a:lvl5pPr>
          </a:lstStyle>
          <a:p>
            <a:pPr lvl="0"/>
            <a:r>
              <a:rPr lang="nl-NL" dirty="0"/>
              <a:t>Klikken om de tekststijl van het model te bewerken</a:t>
            </a:r>
          </a:p>
        </p:txBody>
      </p:sp>
      <p:sp>
        <p:nvSpPr>
          <p:cNvPr id="2" name="Rechthoek 1">
            <a:extLst>
              <a:ext uri="{FF2B5EF4-FFF2-40B4-BE49-F238E27FC236}">
                <a16:creationId xmlns:a16="http://schemas.microsoft.com/office/drawing/2014/main" id="{19F004F1-4311-87C8-ED9C-E61C0005C39B}"/>
              </a:ext>
            </a:extLst>
          </p:cNvPr>
          <p:cNvSpPr/>
          <p:nvPr userDrawn="1"/>
        </p:nvSpPr>
        <p:spPr>
          <a:xfrm>
            <a:off x="414867" y="423333"/>
            <a:ext cx="101600" cy="6129868"/>
          </a:xfrm>
          <a:prstGeom prst="rect">
            <a:avLst/>
          </a:prstGeom>
          <a:solidFill>
            <a:srgbClr val="655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21379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drachtTitels">
    <p:bg>
      <p:bgPr>
        <a:solidFill>
          <a:schemeClr val="tx1">
            <a:alpha val="8000"/>
          </a:schemeClr>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AF578372-2AF2-D634-CA81-A6C3CC8C2C39}"/>
              </a:ext>
            </a:extLst>
          </p:cNvPr>
          <p:cNvSpPr/>
          <p:nvPr userDrawn="1"/>
        </p:nvSpPr>
        <p:spPr>
          <a:xfrm>
            <a:off x="0" y="6475412"/>
            <a:ext cx="12192000" cy="382588"/>
          </a:xfrm>
          <a:prstGeom prst="rect">
            <a:avLst/>
          </a:prstGeom>
          <a:solidFill>
            <a:srgbClr val="655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tekst 16">
            <a:extLst>
              <a:ext uri="{FF2B5EF4-FFF2-40B4-BE49-F238E27FC236}">
                <a16:creationId xmlns:a16="http://schemas.microsoft.com/office/drawing/2014/main" id="{1CF77EDE-4A28-A2C6-9EA0-03A67CC95FDE}"/>
              </a:ext>
            </a:extLst>
          </p:cNvPr>
          <p:cNvSpPr>
            <a:spLocks noGrp="1"/>
          </p:cNvSpPr>
          <p:nvPr>
            <p:ph type="body" sz="quarter" idx="10" hasCustomPrompt="1"/>
          </p:nvPr>
        </p:nvSpPr>
        <p:spPr>
          <a:xfrm>
            <a:off x="4055165" y="614363"/>
            <a:ext cx="7089086" cy="593118"/>
          </a:xfrm>
        </p:spPr>
        <p:txBody>
          <a:bodyPr anchor="ctr">
            <a:normAutofit/>
          </a:bodyPr>
          <a:lstStyle>
            <a:lvl1pPr marL="0" indent="0">
              <a:buNone/>
              <a:defRPr sz="3200"/>
            </a:lvl1pPr>
          </a:lstStyle>
          <a:p>
            <a:pPr lvl="0"/>
            <a:r>
              <a:rPr lang="nl-NL" dirty="0"/>
              <a:t>Titel</a:t>
            </a:r>
          </a:p>
        </p:txBody>
      </p:sp>
      <p:sp>
        <p:nvSpPr>
          <p:cNvPr id="49" name="Tijdelijke aanduiding voor tekst 16">
            <a:extLst>
              <a:ext uri="{FF2B5EF4-FFF2-40B4-BE49-F238E27FC236}">
                <a16:creationId xmlns:a16="http://schemas.microsoft.com/office/drawing/2014/main" id="{521B4BEC-C66A-DAE5-DCEA-30314B25B554}"/>
              </a:ext>
            </a:extLst>
          </p:cNvPr>
          <p:cNvSpPr>
            <a:spLocks noGrp="1"/>
          </p:cNvSpPr>
          <p:nvPr>
            <p:ph type="body" sz="quarter" idx="11" hasCustomPrompt="1"/>
          </p:nvPr>
        </p:nvSpPr>
        <p:spPr>
          <a:xfrm>
            <a:off x="4055165" y="1331913"/>
            <a:ext cx="7089086" cy="593118"/>
          </a:xfrm>
        </p:spPr>
        <p:txBody>
          <a:bodyPr anchor="ctr">
            <a:normAutofit/>
          </a:bodyPr>
          <a:lstStyle>
            <a:lvl1pPr marL="0" indent="0">
              <a:buNone/>
              <a:defRPr sz="3200"/>
            </a:lvl1pPr>
          </a:lstStyle>
          <a:p>
            <a:pPr lvl="0"/>
            <a:r>
              <a:rPr lang="nl-NL" dirty="0"/>
              <a:t>Titel</a:t>
            </a:r>
          </a:p>
        </p:txBody>
      </p:sp>
      <p:sp>
        <p:nvSpPr>
          <p:cNvPr id="51" name="Tijdelijke aanduiding voor tekst 16">
            <a:extLst>
              <a:ext uri="{FF2B5EF4-FFF2-40B4-BE49-F238E27FC236}">
                <a16:creationId xmlns:a16="http://schemas.microsoft.com/office/drawing/2014/main" id="{71E18A70-7B47-E51F-1D8D-09D52108CA6B}"/>
              </a:ext>
            </a:extLst>
          </p:cNvPr>
          <p:cNvSpPr>
            <a:spLocks noGrp="1"/>
          </p:cNvSpPr>
          <p:nvPr>
            <p:ph type="body" sz="quarter" idx="13" hasCustomPrompt="1"/>
          </p:nvPr>
        </p:nvSpPr>
        <p:spPr>
          <a:xfrm>
            <a:off x="973138" y="1331913"/>
            <a:ext cx="2893184" cy="593118"/>
          </a:xfrm>
        </p:spPr>
        <p:txBody>
          <a:bodyPr anchor="ctr">
            <a:normAutofit/>
          </a:bodyPr>
          <a:lstStyle>
            <a:lvl1pPr marL="0" indent="0">
              <a:buNone/>
              <a:defRPr sz="3200" b="1">
                <a:solidFill>
                  <a:srgbClr val="655899"/>
                </a:solidFill>
              </a:defRPr>
            </a:lvl1pPr>
          </a:lstStyle>
          <a:p>
            <a:r>
              <a:rPr lang="nl-NL" sz="3200" dirty="0">
                <a:solidFill>
                  <a:srgbClr val="655899"/>
                </a:solidFill>
              </a:rPr>
              <a:t>Opdracht </a:t>
            </a:r>
            <a:r>
              <a:rPr lang="nl-NL" sz="3200" dirty="0" err="1">
                <a:solidFill>
                  <a:srgbClr val="655899"/>
                </a:solidFill>
              </a:rPr>
              <a:t>nr</a:t>
            </a:r>
            <a:endParaRPr lang="nl-NL" sz="3200" dirty="0">
              <a:solidFill>
                <a:srgbClr val="655899"/>
              </a:solidFill>
            </a:endParaRPr>
          </a:p>
        </p:txBody>
      </p:sp>
      <p:sp>
        <p:nvSpPr>
          <p:cNvPr id="53" name="Tijdelijke aanduiding voor tekst 16">
            <a:extLst>
              <a:ext uri="{FF2B5EF4-FFF2-40B4-BE49-F238E27FC236}">
                <a16:creationId xmlns:a16="http://schemas.microsoft.com/office/drawing/2014/main" id="{8D427315-7BB0-2FDB-5DFD-0C0B055C2D85}"/>
              </a:ext>
            </a:extLst>
          </p:cNvPr>
          <p:cNvSpPr>
            <a:spLocks noGrp="1"/>
          </p:cNvSpPr>
          <p:nvPr>
            <p:ph type="body" sz="quarter" idx="14" hasCustomPrompt="1"/>
          </p:nvPr>
        </p:nvSpPr>
        <p:spPr>
          <a:xfrm>
            <a:off x="4055165" y="2049463"/>
            <a:ext cx="7089086" cy="593118"/>
          </a:xfrm>
        </p:spPr>
        <p:txBody>
          <a:bodyPr anchor="ctr">
            <a:normAutofit/>
          </a:bodyPr>
          <a:lstStyle>
            <a:lvl1pPr marL="0" indent="0">
              <a:buNone/>
              <a:defRPr sz="3200"/>
            </a:lvl1pPr>
          </a:lstStyle>
          <a:p>
            <a:pPr lvl="0"/>
            <a:r>
              <a:rPr lang="nl-NL" dirty="0"/>
              <a:t>Titel</a:t>
            </a:r>
          </a:p>
        </p:txBody>
      </p:sp>
      <p:sp>
        <p:nvSpPr>
          <p:cNvPr id="55" name="Tijdelijke aanduiding voor tekst 16">
            <a:extLst>
              <a:ext uri="{FF2B5EF4-FFF2-40B4-BE49-F238E27FC236}">
                <a16:creationId xmlns:a16="http://schemas.microsoft.com/office/drawing/2014/main" id="{7FB9E0E0-7EC1-9804-D741-5F4E88CCF605}"/>
              </a:ext>
            </a:extLst>
          </p:cNvPr>
          <p:cNvSpPr>
            <a:spLocks noGrp="1"/>
          </p:cNvSpPr>
          <p:nvPr>
            <p:ph type="body" sz="quarter" idx="16" hasCustomPrompt="1"/>
          </p:nvPr>
        </p:nvSpPr>
        <p:spPr>
          <a:xfrm>
            <a:off x="973138" y="2049463"/>
            <a:ext cx="2893184" cy="593118"/>
          </a:xfrm>
        </p:spPr>
        <p:txBody>
          <a:bodyPr anchor="ctr">
            <a:normAutofit/>
          </a:bodyPr>
          <a:lstStyle>
            <a:lvl1pPr marL="0" indent="0">
              <a:buNone/>
              <a:defRPr sz="3200" b="1">
                <a:solidFill>
                  <a:srgbClr val="655899"/>
                </a:solidFill>
              </a:defRPr>
            </a:lvl1pPr>
          </a:lstStyle>
          <a:p>
            <a:r>
              <a:rPr lang="nl-NL" sz="3200" dirty="0">
                <a:solidFill>
                  <a:srgbClr val="655899"/>
                </a:solidFill>
              </a:rPr>
              <a:t>Opdracht </a:t>
            </a:r>
            <a:r>
              <a:rPr lang="nl-NL" sz="3200" dirty="0" err="1">
                <a:solidFill>
                  <a:srgbClr val="655899"/>
                </a:solidFill>
              </a:rPr>
              <a:t>nr</a:t>
            </a:r>
            <a:endParaRPr lang="nl-NL" sz="3200" dirty="0">
              <a:solidFill>
                <a:srgbClr val="655899"/>
              </a:solidFill>
            </a:endParaRPr>
          </a:p>
        </p:txBody>
      </p:sp>
      <p:sp>
        <p:nvSpPr>
          <p:cNvPr id="56" name="Tijdelijke aanduiding voor tekst 16">
            <a:extLst>
              <a:ext uri="{FF2B5EF4-FFF2-40B4-BE49-F238E27FC236}">
                <a16:creationId xmlns:a16="http://schemas.microsoft.com/office/drawing/2014/main" id="{D71F059D-F742-8CF8-8B59-C78558DA3B30}"/>
              </a:ext>
            </a:extLst>
          </p:cNvPr>
          <p:cNvSpPr>
            <a:spLocks noGrp="1"/>
          </p:cNvSpPr>
          <p:nvPr>
            <p:ph type="body" sz="quarter" idx="17" hasCustomPrompt="1"/>
          </p:nvPr>
        </p:nvSpPr>
        <p:spPr>
          <a:xfrm>
            <a:off x="4055165" y="2767013"/>
            <a:ext cx="7089086" cy="593118"/>
          </a:xfrm>
        </p:spPr>
        <p:txBody>
          <a:bodyPr anchor="ctr">
            <a:normAutofit/>
          </a:bodyPr>
          <a:lstStyle>
            <a:lvl1pPr marL="0" indent="0">
              <a:buNone/>
              <a:defRPr sz="3200"/>
            </a:lvl1pPr>
          </a:lstStyle>
          <a:p>
            <a:pPr lvl="0"/>
            <a:r>
              <a:rPr lang="nl-NL" dirty="0"/>
              <a:t>Titel</a:t>
            </a:r>
          </a:p>
        </p:txBody>
      </p:sp>
      <p:sp>
        <p:nvSpPr>
          <p:cNvPr id="58" name="Tijdelijke aanduiding voor tekst 16">
            <a:extLst>
              <a:ext uri="{FF2B5EF4-FFF2-40B4-BE49-F238E27FC236}">
                <a16:creationId xmlns:a16="http://schemas.microsoft.com/office/drawing/2014/main" id="{8B105594-FEA5-54CD-BFBD-6241FB87F54E}"/>
              </a:ext>
            </a:extLst>
          </p:cNvPr>
          <p:cNvSpPr>
            <a:spLocks noGrp="1"/>
          </p:cNvSpPr>
          <p:nvPr>
            <p:ph type="body" sz="quarter" idx="19" hasCustomPrompt="1"/>
          </p:nvPr>
        </p:nvSpPr>
        <p:spPr>
          <a:xfrm>
            <a:off x="973138" y="2767013"/>
            <a:ext cx="2893184" cy="593118"/>
          </a:xfrm>
        </p:spPr>
        <p:txBody>
          <a:bodyPr anchor="ctr">
            <a:normAutofit/>
          </a:bodyPr>
          <a:lstStyle>
            <a:lvl1pPr marL="0" indent="0">
              <a:buNone/>
              <a:defRPr sz="3200" b="1">
                <a:solidFill>
                  <a:srgbClr val="655899"/>
                </a:solidFill>
              </a:defRPr>
            </a:lvl1pPr>
          </a:lstStyle>
          <a:p>
            <a:r>
              <a:rPr lang="nl-NL" sz="3200" dirty="0">
                <a:solidFill>
                  <a:srgbClr val="655899"/>
                </a:solidFill>
              </a:rPr>
              <a:t>Opdracht </a:t>
            </a:r>
            <a:r>
              <a:rPr lang="nl-NL" sz="3200" dirty="0" err="1">
                <a:solidFill>
                  <a:srgbClr val="655899"/>
                </a:solidFill>
              </a:rPr>
              <a:t>nr</a:t>
            </a:r>
            <a:endParaRPr lang="nl-NL" sz="3200" dirty="0">
              <a:solidFill>
                <a:srgbClr val="655899"/>
              </a:solidFill>
            </a:endParaRPr>
          </a:p>
        </p:txBody>
      </p:sp>
      <p:sp>
        <p:nvSpPr>
          <p:cNvPr id="59" name="Tijdelijke aanduiding voor tekst 16">
            <a:extLst>
              <a:ext uri="{FF2B5EF4-FFF2-40B4-BE49-F238E27FC236}">
                <a16:creationId xmlns:a16="http://schemas.microsoft.com/office/drawing/2014/main" id="{C3888618-2191-AF6D-5D16-5BB2E7BC7C53}"/>
              </a:ext>
            </a:extLst>
          </p:cNvPr>
          <p:cNvSpPr>
            <a:spLocks noGrp="1"/>
          </p:cNvSpPr>
          <p:nvPr>
            <p:ph type="body" sz="quarter" idx="20" hasCustomPrompt="1"/>
          </p:nvPr>
        </p:nvSpPr>
        <p:spPr>
          <a:xfrm>
            <a:off x="4055165" y="3484563"/>
            <a:ext cx="7089086" cy="593118"/>
          </a:xfrm>
        </p:spPr>
        <p:txBody>
          <a:bodyPr anchor="ctr">
            <a:normAutofit/>
          </a:bodyPr>
          <a:lstStyle>
            <a:lvl1pPr marL="0" indent="0">
              <a:buNone/>
              <a:defRPr sz="3200"/>
            </a:lvl1pPr>
          </a:lstStyle>
          <a:p>
            <a:pPr lvl="0"/>
            <a:r>
              <a:rPr lang="nl-NL" dirty="0"/>
              <a:t>Titel</a:t>
            </a:r>
          </a:p>
        </p:txBody>
      </p:sp>
      <p:sp>
        <p:nvSpPr>
          <p:cNvPr id="61" name="Tijdelijke aanduiding voor tekst 16">
            <a:extLst>
              <a:ext uri="{FF2B5EF4-FFF2-40B4-BE49-F238E27FC236}">
                <a16:creationId xmlns:a16="http://schemas.microsoft.com/office/drawing/2014/main" id="{2F63D6DB-16E9-9B43-EBFC-5C5D55AE599F}"/>
              </a:ext>
            </a:extLst>
          </p:cNvPr>
          <p:cNvSpPr>
            <a:spLocks noGrp="1"/>
          </p:cNvSpPr>
          <p:nvPr>
            <p:ph type="body" sz="quarter" idx="22" hasCustomPrompt="1"/>
          </p:nvPr>
        </p:nvSpPr>
        <p:spPr>
          <a:xfrm>
            <a:off x="973138" y="3484563"/>
            <a:ext cx="2893184" cy="593118"/>
          </a:xfrm>
        </p:spPr>
        <p:txBody>
          <a:bodyPr anchor="ctr">
            <a:normAutofit/>
          </a:bodyPr>
          <a:lstStyle>
            <a:lvl1pPr marL="0" indent="0">
              <a:buNone/>
              <a:defRPr sz="3200" b="1">
                <a:solidFill>
                  <a:srgbClr val="655899"/>
                </a:solidFill>
              </a:defRPr>
            </a:lvl1pPr>
          </a:lstStyle>
          <a:p>
            <a:r>
              <a:rPr lang="nl-NL" sz="3200" dirty="0">
                <a:solidFill>
                  <a:srgbClr val="655899"/>
                </a:solidFill>
              </a:rPr>
              <a:t>Opdracht </a:t>
            </a:r>
            <a:r>
              <a:rPr lang="nl-NL" sz="3200" dirty="0" err="1">
                <a:solidFill>
                  <a:srgbClr val="655899"/>
                </a:solidFill>
              </a:rPr>
              <a:t>nr</a:t>
            </a:r>
            <a:endParaRPr lang="nl-NL" sz="3200" dirty="0">
              <a:solidFill>
                <a:srgbClr val="655899"/>
              </a:solidFill>
            </a:endParaRPr>
          </a:p>
        </p:txBody>
      </p:sp>
      <p:sp>
        <p:nvSpPr>
          <p:cNvPr id="62" name="Tijdelijke aanduiding voor tekst 16">
            <a:extLst>
              <a:ext uri="{FF2B5EF4-FFF2-40B4-BE49-F238E27FC236}">
                <a16:creationId xmlns:a16="http://schemas.microsoft.com/office/drawing/2014/main" id="{60750EAF-7E9B-5A1B-C593-3B0B9FEA4A43}"/>
              </a:ext>
            </a:extLst>
          </p:cNvPr>
          <p:cNvSpPr>
            <a:spLocks noGrp="1"/>
          </p:cNvSpPr>
          <p:nvPr>
            <p:ph type="body" sz="quarter" idx="23" hasCustomPrompt="1"/>
          </p:nvPr>
        </p:nvSpPr>
        <p:spPr>
          <a:xfrm>
            <a:off x="4055165" y="4202113"/>
            <a:ext cx="7089086" cy="593118"/>
          </a:xfrm>
        </p:spPr>
        <p:txBody>
          <a:bodyPr anchor="ctr">
            <a:normAutofit/>
          </a:bodyPr>
          <a:lstStyle>
            <a:lvl1pPr marL="0" indent="0">
              <a:buNone/>
              <a:defRPr sz="3200"/>
            </a:lvl1pPr>
          </a:lstStyle>
          <a:p>
            <a:pPr lvl="0"/>
            <a:r>
              <a:rPr lang="nl-NL" dirty="0"/>
              <a:t>Titel</a:t>
            </a:r>
          </a:p>
        </p:txBody>
      </p:sp>
      <p:sp>
        <p:nvSpPr>
          <p:cNvPr id="64" name="Tijdelijke aanduiding voor tekst 16">
            <a:extLst>
              <a:ext uri="{FF2B5EF4-FFF2-40B4-BE49-F238E27FC236}">
                <a16:creationId xmlns:a16="http://schemas.microsoft.com/office/drawing/2014/main" id="{6389D285-7491-1C76-B03B-EFC936152D1E}"/>
              </a:ext>
            </a:extLst>
          </p:cNvPr>
          <p:cNvSpPr>
            <a:spLocks noGrp="1"/>
          </p:cNvSpPr>
          <p:nvPr>
            <p:ph type="body" sz="quarter" idx="25" hasCustomPrompt="1"/>
          </p:nvPr>
        </p:nvSpPr>
        <p:spPr>
          <a:xfrm>
            <a:off x="973138" y="4202113"/>
            <a:ext cx="2893184" cy="593118"/>
          </a:xfrm>
        </p:spPr>
        <p:txBody>
          <a:bodyPr anchor="ctr">
            <a:normAutofit/>
          </a:bodyPr>
          <a:lstStyle>
            <a:lvl1pPr marL="0" indent="0">
              <a:buNone/>
              <a:defRPr sz="3200" b="1">
                <a:solidFill>
                  <a:srgbClr val="655899"/>
                </a:solidFill>
              </a:defRPr>
            </a:lvl1pPr>
          </a:lstStyle>
          <a:p>
            <a:r>
              <a:rPr lang="nl-NL" sz="3200" dirty="0">
                <a:solidFill>
                  <a:srgbClr val="655899"/>
                </a:solidFill>
              </a:rPr>
              <a:t>Opdracht </a:t>
            </a:r>
            <a:r>
              <a:rPr lang="nl-NL" sz="3200" dirty="0" err="1">
                <a:solidFill>
                  <a:srgbClr val="655899"/>
                </a:solidFill>
              </a:rPr>
              <a:t>nr</a:t>
            </a:r>
            <a:endParaRPr lang="nl-NL" sz="3200" dirty="0">
              <a:solidFill>
                <a:srgbClr val="655899"/>
              </a:solidFill>
            </a:endParaRPr>
          </a:p>
        </p:txBody>
      </p:sp>
      <p:sp>
        <p:nvSpPr>
          <p:cNvPr id="65" name="Tijdelijke aanduiding voor tekst 16">
            <a:extLst>
              <a:ext uri="{FF2B5EF4-FFF2-40B4-BE49-F238E27FC236}">
                <a16:creationId xmlns:a16="http://schemas.microsoft.com/office/drawing/2014/main" id="{874141E6-C30C-6D18-356D-60498B9022A2}"/>
              </a:ext>
            </a:extLst>
          </p:cNvPr>
          <p:cNvSpPr>
            <a:spLocks noGrp="1"/>
          </p:cNvSpPr>
          <p:nvPr>
            <p:ph type="body" sz="quarter" idx="26" hasCustomPrompt="1"/>
          </p:nvPr>
        </p:nvSpPr>
        <p:spPr>
          <a:xfrm>
            <a:off x="4055165" y="4919663"/>
            <a:ext cx="7089086" cy="593118"/>
          </a:xfrm>
        </p:spPr>
        <p:txBody>
          <a:bodyPr anchor="ctr">
            <a:normAutofit/>
          </a:bodyPr>
          <a:lstStyle>
            <a:lvl1pPr marL="0" indent="0">
              <a:buNone/>
              <a:defRPr sz="3200"/>
            </a:lvl1pPr>
          </a:lstStyle>
          <a:p>
            <a:pPr lvl="0"/>
            <a:r>
              <a:rPr lang="nl-NL" dirty="0"/>
              <a:t>Titel</a:t>
            </a:r>
          </a:p>
        </p:txBody>
      </p:sp>
      <p:sp>
        <p:nvSpPr>
          <p:cNvPr id="67" name="Tijdelijke aanduiding voor tekst 16">
            <a:extLst>
              <a:ext uri="{FF2B5EF4-FFF2-40B4-BE49-F238E27FC236}">
                <a16:creationId xmlns:a16="http://schemas.microsoft.com/office/drawing/2014/main" id="{E5B43B54-9B0C-B581-6393-01CA8757A4F8}"/>
              </a:ext>
            </a:extLst>
          </p:cNvPr>
          <p:cNvSpPr>
            <a:spLocks noGrp="1"/>
          </p:cNvSpPr>
          <p:nvPr>
            <p:ph type="body" sz="quarter" idx="28" hasCustomPrompt="1"/>
          </p:nvPr>
        </p:nvSpPr>
        <p:spPr>
          <a:xfrm>
            <a:off x="973138" y="4919663"/>
            <a:ext cx="2893184" cy="593118"/>
          </a:xfrm>
        </p:spPr>
        <p:txBody>
          <a:bodyPr anchor="ctr">
            <a:normAutofit/>
          </a:bodyPr>
          <a:lstStyle>
            <a:lvl1pPr marL="0" indent="0">
              <a:buNone/>
              <a:defRPr sz="3200" b="1">
                <a:solidFill>
                  <a:srgbClr val="655899"/>
                </a:solidFill>
              </a:defRPr>
            </a:lvl1pPr>
          </a:lstStyle>
          <a:p>
            <a:r>
              <a:rPr lang="nl-NL" sz="3200" dirty="0">
                <a:solidFill>
                  <a:srgbClr val="655899"/>
                </a:solidFill>
              </a:rPr>
              <a:t>Opdracht </a:t>
            </a:r>
            <a:r>
              <a:rPr lang="nl-NL" sz="3200" dirty="0" err="1">
                <a:solidFill>
                  <a:srgbClr val="655899"/>
                </a:solidFill>
              </a:rPr>
              <a:t>nr</a:t>
            </a:r>
            <a:endParaRPr lang="nl-NL" sz="3200" dirty="0">
              <a:solidFill>
                <a:srgbClr val="655899"/>
              </a:solidFill>
            </a:endParaRPr>
          </a:p>
        </p:txBody>
      </p:sp>
      <p:sp>
        <p:nvSpPr>
          <p:cNvPr id="68" name="Tijdelijke aanduiding voor tekst 16">
            <a:extLst>
              <a:ext uri="{FF2B5EF4-FFF2-40B4-BE49-F238E27FC236}">
                <a16:creationId xmlns:a16="http://schemas.microsoft.com/office/drawing/2014/main" id="{B09E3451-3FC2-1160-FDA0-E2F2F77E9970}"/>
              </a:ext>
            </a:extLst>
          </p:cNvPr>
          <p:cNvSpPr>
            <a:spLocks noGrp="1"/>
          </p:cNvSpPr>
          <p:nvPr>
            <p:ph type="body" sz="quarter" idx="29" hasCustomPrompt="1"/>
          </p:nvPr>
        </p:nvSpPr>
        <p:spPr>
          <a:xfrm>
            <a:off x="4055165" y="5637213"/>
            <a:ext cx="7089086" cy="593118"/>
          </a:xfrm>
        </p:spPr>
        <p:txBody>
          <a:bodyPr anchor="ctr">
            <a:normAutofit/>
          </a:bodyPr>
          <a:lstStyle>
            <a:lvl1pPr marL="0" indent="0">
              <a:buNone/>
              <a:defRPr sz="3200"/>
            </a:lvl1pPr>
          </a:lstStyle>
          <a:p>
            <a:pPr lvl="0"/>
            <a:r>
              <a:rPr lang="nl-NL" dirty="0"/>
              <a:t>Titel</a:t>
            </a:r>
          </a:p>
        </p:txBody>
      </p:sp>
      <p:sp>
        <p:nvSpPr>
          <p:cNvPr id="70" name="Tijdelijke aanduiding voor tekst 16">
            <a:extLst>
              <a:ext uri="{FF2B5EF4-FFF2-40B4-BE49-F238E27FC236}">
                <a16:creationId xmlns:a16="http://schemas.microsoft.com/office/drawing/2014/main" id="{568D34E6-3D51-6280-9162-CB1F16C89A0A}"/>
              </a:ext>
            </a:extLst>
          </p:cNvPr>
          <p:cNvSpPr>
            <a:spLocks noGrp="1"/>
          </p:cNvSpPr>
          <p:nvPr>
            <p:ph type="body" sz="quarter" idx="31" hasCustomPrompt="1"/>
          </p:nvPr>
        </p:nvSpPr>
        <p:spPr>
          <a:xfrm>
            <a:off x="973138" y="5637213"/>
            <a:ext cx="2893184" cy="593118"/>
          </a:xfrm>
        </p:spPr>
        <p:txBody>
          <a:bodyPr anchor="ctr">
            <a:normAutofit/>
          </a:bodyPr>
          <a:lstStyle>
            <a:lvl1pPr marL="0" indent="0">
              <a:buNone/>
              <a:defRPr sz="3200" b="1">
                <a:solidFill>
                  <a:srgbClr val="655899"/>
                </a:solidFill>
              </a:defRPr>
            </a:lvl1pPr>
          </a:lstStyle>
          <a:p>
            <a:r>
              <a:rPr lang="nl-NL" sz="3200" dirty="0">
                <a:solidFill>
                  <a:srgbClr val="655899"/>
                </a:solidFill>
              </a:rPr>
              <a:t>Opdracht </a:t>
            </a:r>
            <a:r>
              <a:rPr lang="nl-NL" sz="3200" dirty="0" err="1">
                <a:solidFill>
                  <a:srgbClr val="655899"/>
                </a:solidFill>
              </a:rPr>
              <a:t>nr</a:t>
            </a:r>
            <a:endParaRPr lang="nl-NL" sz="3200" dirty="0">
              <a:solidFill>
                <a:srgbClr val="655899"/>
              </a:solidFill>
            </a:endParaRPr>
          </a:p>
        </p:txBody>
      </p:sp>
      <p:sp>
        <p:nvSpPr>
          <p:cNvPr id="4" name="Tijdelijke aanduiding voor tekst 16">
            <a:extLst>
              <a:ext uri="{FF2B5EF4-FFF2-40B4-BE49-F238E27FC236}">
                <a16:creationId xmlns:a16="http://schemas.microsoft.com/office/drawing/2014/main" id="{98368AF1-BE2C-652E-D792-EA9F45B316CB}"/>
              </a:ext>
            </a:extLst>
          </p:cNvPr>
          <p:cNvSpPr>
            <a:spLocks noGrp="1"/>
          </p:cNvSpPr>
          <p:nvPr>
            <p:ph type="body" sz="quarter" idx="32" hasCustomPrompt="1"/>
          </p:nvPr>
        </p:nvSpPr>
        <p:spPr>
          <a:xfrm>
            <a:off x="973138" y="616296"/>
            <a:ext cx="2893184" cy="593118"/>
          </a:xfrm>
        </p:spPr>
        <p:txBody>
          <a:bodyPr anchor="ctr">
            <a:normAutofit/>
          </a:bodyPr>
          <a:lstStyle>
            <a:lvl1pPr marL="0" indent="0">
              <a:buNone/>
              <a:defRPr sz="3200" b="1">
                <a:solidFill>
                  <a:srgbClr val="655899"/>
                </a:solidFill>
              </a:defRPr>
            </a:lvl1pPr>
          </a:lstStyle>
          <a:p>
            <a:r>
              <a:rPr lang="nl-NL" sz="3200" dirty="0">
                <a:solidFill>
                  <a:srgbClr val="655899"/>
                </a:solidFill>
              </a:rPr>
              <a:t>Opdracht </a:t>
            </a:r>
            <a:r>
              <a:rPr lang="nl-NL" sz="3200" dirty="0" err="1">
                <a:solidFill>
                  <a:srgbClr val="655899"/>
                </a:solidFill>
              </a:rPr>
              <a:t>nr</a:t>
            </a:r>
            <a:endParaRPr lang="nl-NL" sz="3200" dirty="0">
              <a:solidFill>
                <a:srgbClr val="655899"/>
              </a:solidFill>
            </a:endParaRPr>
          </a:p>
        </p:txBody>
      </p:sp>
    </p:spTree>
    <p:extLst>
      <p:ext uri="{BB962C8B-B14F-4D97-AF65-F5344CB8AC3E}">
        <p14:creationId xmlns:p14="http://schemas.microsoft.com/office/powerpoint/2010/main" val="1385262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C3AF757-EBB6-06F3-C0B4-47DE0856DB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C1EB999-6379-AB3A-36CC-3CD49F7414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E26EB178-993C-EBEA-83B3-AADC49283D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EA95B-6009-483A-9E0C-92C5625D8CAF}" type="datetimeFigureOut">
              <a:rPr lang="nl-NL" smtClean="0"/>
              <a:t>22-4-2024</a:t>
            </a:fld>
            <a:endParaRPr lang="nl-NL"/>
          </a:p>
        </p:txBody>
      </p:sp>
      <p:sp>
        <p:nvSpPr>
          <p:cNvPr id="5" name="Tijdelijke aanduiding voor voettekst 4">
            <a:extLst>
              <a:ext uri="{FF2B5EF4-FFF2-40B4-BE49-F238E27FC236}">
                <a16:creationId xmlns:a16="http://schemas.microsoft.com/office/drawing/2014/main" id="{B45499F7-1D28-A0F3-5036-8F476F116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DBF0584-A693-F0AE-9B97-8D6ACCD349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BFA4B-45EA-43A3-A50D-293B6B316A3F}" type="slidenum">
              <a:rPr lang="nl-NL" smtClean="0"/>
              <a:t>‹nr.›</a:t>
            </a:fld>
            <a:endParaRPr lang="nl-NL"/>
          </a:p>
        </p:txBody>
      </p:sp>
    </p:spTree>
    <p:extLst>
      <p:ext uri="{BB962C8B-B14F-4D97-AF65-F5344CB8AC3E}">
        <p14:creationId xmlns:p14="http://schemas.microsoft.com/office/powerpoint/2010/main" val="3331343251"/>
      </p:ext>
    </p:extLst>
  </p:cSld>
  <p:clrMap bg1="lt1" tx1="dk1" bg2="lt2" tx2="dk2" accent1="accent1" accent2="accent2" accent3="accent3" accent4="accent4" accent5="accent5" accent6="accent6" hlink="hlink" folHlink="folHlink"/>
  <p:sldLayoutIdLst>
    <p:sldLayoutId id="2147483660" r:id="rId1"/>
    <p:sldLayoutId id="2147483676" r:id="rId2"/>
    <p:sldLayoutId id="2147483650" r:id="rId3"/>
    <p:sldLayoutId id="2147483675" r:id="rId4"/>
    <p:sldLayoutId id="2147483670" r:id="rId5"/>
    <p:sldLayoutId id="2147483672" r:id="rId6"/>
    <p:sldLayoutId id="2147483674" r:id="rId7"/>
    <p:sldLayoutId id="214748366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655899"/>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655899"/>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ideo" Target="https://player.vimeo.com/video/927464074?h=9bd8fb1bb1&amp;amp;app_id=122963" TargetMode="Externa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1F20ED4-BF87-1976-C7E4-FD8481BD07EE}"/>
              </a:ext>
            </a:extLst>
          </p:cNvPr>
          <p:cNvSpPr>
            <a:spLocks noGrp="1"/>
          </p:cNvSpPr>
          <p:nvPr>
            <p:ph type="title"/>
          </p:nvPr>
        </p:nvSpPr>
        <p:spPr>
          <a:xfrm>
            <a:off x="660400" y="335509"/>
            <a:ext cx="10909300" cy="901698"/>
          </a:xfrm>
        </p:spPr>
        <p:txBody>
          <a:bodyPr/>
          <a:lstStyle/>
          <a:p>
            <a:r>
              <a:rPr lang="nl-NL" dirty="0"/>
              <a:t>Taak 1 | Boodschappen doen</a:t>
            </a:r>
          </a:p>
        </p:txBody>
      </p:sp>
      <p:sp>
        <p:nvSpPr>
          <p:cNvPr id="13" name="Tijdelijke aanduiding voor inhoud 12">
            <a:extLst>
              <a:ext uri="{FF2B5EF4-FFF2-40B4-BE49-F238E27FC236}">
                <a16:creationId xmlns:a16="http://schemas.microsoft.com/office/drawing/2014/main" id="{52D58F96-17AF-7BC5-5BFF-D36D7059E7FF}"/>
              </a:ext>
            </a:extLst>
          </p:cNvPr>
          <p:cNvSpPr>
            <a:spLocks noGrp="1"/>
          </p:cNvSpPr>
          <p:nvPr>
            <p:ph idx="1"/>
          </p:nvPr>
        </p:nvSpPr>
        <p:spPr>
          <a:xfrm>
            <a:off x="622301" y="4976984"/>
            <a:ext cx="10909299" cy="3954463"/>
          </a:xfrm>
        </p:spPr>
        <p:txBody>
          <a:bodyPr>
            <a:normAutofit/>
          </a:bodyPr>
          <a:lstStyle/>
          <a:p>
            <a:pPr marL="0" indent="0">
              <a:buNone/>
            </a:pPr>
            <a:r>
              <a:rPr lang="nl-NL" sz="2000" dirty="0"/>
              <a:t>In deze taak ga je:</a:t>
            </a:r>
          </a:p>
          <a:p>
            <a:pPr marL="800100" lvl="1" indent="-342900">
              <a:buFont typeface="Arial" panose="020B0604020202020204" pitchFamily="34" charset="0"/>
              <a:buChar char="•"/>
            </a:pPr>
            <a:r>
              <a:rPr lang="nl-NL" sz="2000" dirty="0"/>
              <a:t>verhoudingen in een recept verkleinen en vergroten zodat je weet wat je nodig hebt;</a:t>
            </a:r>
          </a:p>
          <a:p>
            <a:pPr marL="800100" lvl="1" indent="-342900">
              <a:buFont typeface="Arial" panose="020B0604020202020204" pitchFamily="34" charset="0"/>
              <a:buChar char="•"/>
            </a:pPr>
            <a:r>
              <a:rPr lang="nl-NL" sz="2000" dirty="0"/>
              <a:t>verhoudingen vergelijken bij het kiezen tussen verschillende producten;</a:t>
            </a:r>
          </a:p>
          <a:p>
            <a:pPr marL="800100" lvl="1" indent="-342900">
              <a:buFont typeface="Arial" panose="020B0604020202020204" pitchFamily="34" charset="0"/>
              <a:buChar char="•"/>
            </a:pPr>
            <a:r>
              <a:rPr lang="nl-NL" sz="2000" dirty="0"/>
              <a:t>rekenvragen beantwoorden door een plan te maken.</a:t>
            </a:r>
          </a:p>
          <a:p>
            <a:pPr marL="0" indent="0">
              <a:buNone/>
            </a:pPr>
            <a:endParaRPr lang="nl-NL" dirty="0"/>
          </a:p>
        </p:txBody>
      </p:sp>
      <p:sp>
        <p:nvSpPr>
          <p:cNvPr id="5" name="Tijdelijke aanduiding voor tekst 4">
            <a:extLst>
              <a:ext uri="{FF2B5EF4-FFF2-40B4-BE49-F238E27FC236}">
                <a16:creationId xmlns:a16="http://schemas.microsoft.com/office/drawing/2014/main" id="{3EFD5A46-B677-867D-4FD3-956C64F54171}"/>
              </a:ext>
            </a:extLst>
          </p:cNvPr>
          <p:cNvSpPr>
            <a:spLocks noGrp="1"/>
          </p:cNvSpPr>
          <p:nvPr>
            <p:ph type="body" sz="quarter" idx="10"/>
          </p:nvPr>
        </p:nvSpPr>
        <p:spPr>
          <a:xfrm>
            <a:off x="660400" y="1237207"/>
            <a:ext cx="10909300" cy="482600"/>
          </a:xfrm>
        </p:spPr>
        <p:txBody>
          <a:bodyPr>
            <a:normAutofit fontScale="85000" lnSpcReduction="20000"/>
          </a:bodyPr>
          <a:lstStyle/>
          <a:p>
            <a:r>
              <a:rPr lang="nl-NL" dirty="0"/>
              <a:t>Verhoudingen</a:t>
            </a:r>
          </a:p>
        </p:txBody>
      </p:sp>
      <p:pic>
        <p:nvPicPr>
          <p:cNvPr id="1026" name="Picture 2" descr="SRM2_Wo_ST2_5_cola">
            <a:extLst>
              <a:ext uri="{FF2B5EF4-FFF2-40B4-BE49-F238E27FC236}">
                <a16:creationId xmlns:a16="http://schemas.microsoft.com/office/drawing/2014/main" id="{8AB04F03-FCE0-4C82-02F0-6BD3759A1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380" y="2091502"/>
            <a:ext cx="4223620" cy="27664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RM2_Wo_T2_S2a_padthai.ai">
            <a:extLst>
              <a:ext uri="{FF2B5EF4-FFF2-40B4-BE49-F238E27FC236}">
                <a16:creationId xmlns:a16="http://schemas.microsoft.com/office/drawing/2014/main" id="{6B17F0D9-2F5D-0424-DCF7-CAA5B9AE01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01" y="2091502"/>
            <a:ext cx="5740400" cy="2705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058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A0072-20B2-4895-404C-AA417E355C5E}"/>
              </a:ext>
            </a:extLst>
          </p:cNvPr>
          <p:cNvSpPr>
            <a:spLocks noGrp="1"/>
          </p:cNvSpPr>
          <p:nvPr>
            <p:ph type="title"/>
          </p:nvPr>
        </p:nvSpPr>
        <p:spPr/>
        <p:txBody>
          <a:bodyPr/>
          <a:lstStyle/>
          <a:p>
            <a:r>
              <a:rPr lang="nl-NL" dirty="0"/>
              <a:t>1</a:t>
            </a:r>
          </a:p>
        </p:txBody>
      </p:sp>
      <p:sp>
        <p:nvSpPr>
          <p:cNvPr id="4" name="Tijdelijke aanduiding voor tekst 3">
            <a:extLst>
              <a:ext uri="{FF2B5EF4-FFF2-40B4-BE49-F238E27FC236}">
                <a16:creationId xmlns:a16="http://schemas.microsoft.com/office/drawing/2014/main" id="{52B6790E-5D83-D0C0-9D21-C889AB6E925C}"/>
              </a:ext>
            </a:extLst>
          </p:cNvPr>
          <p:cNvSpPr>
            <a:spLocks noGrp="1"/>
          </p:cNvSpPr>
          <p:nvPr>
            <p:ph type="body" sz="quarter" idx="10"/>
          </p:nvPr>
        </p:nvSpPr>
        <p:spPr/>
        <p:txBody>
          <a:bodyPr/>
          <a:lstStyle/>
          <a:p>
            <a:r>
              <a:rPr lang="nl-NL" dirty="0"/>
              <a:t>Gevulde paprika’s maken</a:t>
            </a:r>
          </a:p>
        </p:txBody>
      </p:sp>
      <p:sp>
        <p:nvSpPr>
          <p:cNvPr id="5" name="Tekstvak 4">
            <a:extLst>
              <a:ext uri="{FF2B5EF4-FFF2-40B4-BE49-F238E27FC236}">
                <a16:creationId xmlns:a16="http://schemas.microsoft.com/office/drawing/2014/main" id="{D0CFD830-70A6-36C3-5E4C-3A7927CF8E65}"/>
              </a:ext>
            </a:extLst>
          </p:cNvPr>
          <p:cNvSpPr txBox="1"/>
          <p:nvPr/>
        </p:nvSpPr>
        <p:spPr>
          <a:xfrm>
            <a:off x="612728" y="5097439"/>
            <a:ext cx="9336490" cy="1064525"/>
          </a:xfrm>
          <a:prstGeom prst="rect">
            <a:avLst/>
          </a:prstGeom>
        </p:spPr>
        <p:txBody>
          <a:bodyPr vert="horz" wrap="square" lIns="91440" tIns="45720" rIns="91440" bIns="45720" rtlCol="0" anchor="ctr">
            <a:noAutofit/>
          </a:bodyPr>
          <a:lstStyle/>
          <a:p>
            <a:pPr algn="l"/>
            <a:r>
              <a:rPr lang="nl-NL" sz="2000" b="0" dirty="0">
                <a:solidFill>
                  <a:schemeClr val="tx1"/>
                </a:solidFill>
              </a:rPr>
              <a:t>Levi geeft een etentje. Hij maakt de gevulde paprika’s voor 6 personen.</a:t>
            </a:r>
          </a:p>
          <a:p>
            <a:pPr algn="l"/>
            <a:r>
              <a:rPr lang="nl-NL" sz="2000" b="0" dirty="0">
                <a:solidFill>
                  <a:schemeClr val="tx1"/>
                </a:solidFill>
              </a:rPr>
              <a:t>Hoeveel gram tonijn heeft Levi nodig?</a:t>
            </a:r>
          </a:p>
        </p:txBody>
      </p:sp>
      <p:sp>
        <p:nvSpPr>
          <p:cNvPr id="3" name="Tijdelijke aanduiding voor inhoud 2">
            <a:extLst>
              <a:ext uri="{FF2B5EF4-FFF2-40B4-BE49-F238E27FC236}">
                <a16:creationId xmlns:a16="http://schemas.microsoft.com/office/drawing/2014/main" id="{E003FC60-ACC7-0AFF-0483-D9EEECC47FD6}"/>
              </a:ext>
            </a:extLst>
          </p:cNvPr>
          <p:cNvSpPr>
            <a:spLocks noGrp="1"/>
          </p:cNvSpPr>
          <p:nvPr>
            <p:ph idx="1"/>
          </p:nvPr>
        </p:nvSpPr>
        <p:spPr/>
        <p:txBody>
          <a:bodyPr/>
          <a:lstStyle/>
          <a:p>
            <a:endParaRPr lang="nl-NL" dirty="0"/>
          </a:p>
        </p:txBody>
      </p:sp>
      <p:pic>
        <p:nvPicPr>
          <p:cNvPr id="7" name="Afbeelding 6">
            <a:extLst>
              <a:ext uri="{FF2B5EF4-FFF2-40B4-BE49-F238E27FC236}">
                <a16:creationId xmlns:a16="http://schemas.microsoft.com/office/drawing/2014/main" id="{6B9BB8C1-3687-2CB1-A537-53E1B7EC84CD}"/>
              </a:ext>
            </a:extLst>
          </p:cNvPr>
          <p:cNvPicPr>
            <a:picLocks noChangeAspect="1"/>
          </p:cNvPicPr>
          <p:nvPr/>
        </p:nvPicPr>
        <p:blipFill>
          <a:blip r:embed="rId3"/>
          <a:stretch>
            <a:fillRect/>
          </a:stretch>
        </p:blipFill>
        <p:spPr>
          <a:xfrm>
            <a:off x="660401" y="1381539"/>
            <a:ext cx="8619626" cy="3825782"/>
          </a:xfrm>
          <a:prstGeom prst="rect">
            <a:avLst/>
          </a:prstGeom>
        </p:spPr>
      </p:pic>
    </p:spTree>
    <p:extLst>
      <p:ext uri="{BB962C8B-B14F-4D97-AF65-F5344CB8AC3E}">
        <p14:creationId xmlns:p14="http://schemas.microsoft.com/office/powerpoint/2010/main" val="220038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B2D3C96-AE9C-9867-02F9-7DADF4170C6C}"/>
              </a:ext>
            </a:extLst>
          </p:cNvPr>
          <p:cNvSpPr>
            <a:spLocks noGrp="1"/>
          </p:cNvSpPr>
          <p:nvPr>
            <p:ph type="body" sz="quarter" idx="10"/>
          </p:nvPr>
        </p:nvSpPr>
        <p:spPr/>
        <p:txBody>
          <a:bodyPr/>
          <a:lstStyle/>
          <a:p>
            <a:r>
              <a:rPr lang="nl-NL" dirty="0"/>
              <a:t>Gevulde paprika’s maken</a:t>
            </a:r>
          </a:p>
        </p:txBody>
      </p:sp>
      <p:sp>
        <p:nvSpPr>
          <p:cNvPr id="3" name="Tijdelijke aanduiding voor tekst 2">
            <a:extLst>
              <a:ext uri="{FF2B5EF4-FFF2-40B4-BE49-F238E27FC236}">
                <a16:creationId xmlns:a16="http://schemas.microsoft.com/office/drawing/2014/main" id="{6A616260-3465-094B-2086-53DC208E4C6E}"/>
              </a:ext>
            </a:extLst>
          </p:cNvPr>
          <p:cNvSpPr>
            <a:spLocks noGrp="1"/>
          </p:cNvSpPr>
          <p:nvPr>
            <p:ph type="body" sz="quarter" idx="11"/>
          </p:nvPr>
        </p:nvSpPr>
        <p:spPr/>
        <p:txBody>
          <a:bodyPr/>
          <a:lstStyle/>
          <a:p>
            <a:r>
              <a:rPr lang="nl-NL" dirty="0"/>
              <a:t>Aardappelpuree maken</a:t>
            </a:r>
          </a:p>
        </p:txBody>
      </p:sp>
      <p:sp>
        <p:nvSpPr>
          <p:cNvPr id="4" name="Tijdelijke aanduiding voor tekst 3">
            <a:extLst>
              <a:ext uri="{FF2B5EF4-FFF2-40B4-BE49-F238E27FC236}">
                <a16:creationId xmlns:a16="http://schemas.microsoft.com/office/drawing/2014/main" id="{7555D74C-3126-AF8C-EDE0-EFC1141960A9}"/>
              </a:ext>
            </a:extLst>
          </p:cNvPr>
          <p:cNvSpPr>
            <a:spLocks noGrp="1"/>
          </p:cNvSpPr>
          <p:nvPr>
            <p:ph type="body" sz="quarter" idx="13"/>
          </p:nvPr>
        </p:nvSpPr>
        <p:spPr/>
        <p:txBody>
          <a:bodyPr/>
          <a:lstStyle/>
          <a:p>
            <a:r>
              <a:rPr lang="nl-NL" dirty="0"/>
              <a:t>Opdracht 2</a:t>
            </a:r>
          </a:p>
        </p:txBody>
      </p:sp>
      <p:sp>
        <p:nvSpPr>
          <p:cNvPr id="5" name="Tijdelijke aanduiding voor tekst 4">
            <a:extLst>
              <a:ext uri="{FF2B5EF4-FFF2-40B4-BE49-F238E27FC236}">
                <a16:creationId xmlns:a16="http://schemas.microsoft.com/office/drawing/2014/main" id="{67928BD0-8B77-9863-3219-AF1A7F458F68}"/>
              </a:ext>
            </a:extLst>
          </p:cNvPr>
          <p:cNvSpPr>
            <a:spLocks noGrp="1"/>
          </p:cNvSpPr>
          <p:nvPr>
            <p:ph type="body" sz="quarter" idx="14"/>
          </p:nvPr>
        </p:nvSpPr>
        <p:spPr/>
        <p:txBody>
          <a:bodyPr/>
          <a:lstStyle/>
          <a:p>
            <a:r>
              <a:rPr lang="nl-NL" dirty="0"/>
              <a:t>Tomatensoep maken</a:t>
            </a:r>
          </a:p>
        </p:txBody>
      </p:sp>
      <p:sp>
        <p:nvSpPr>
          <p:cNvPr id="6" name="Tijdelijke aanduiding voor tekst 5">
            <a:extLst>
              <a:ext uri="{FF2B5EF4-FFF2-40B4-BE49-F238E27FC236}">
                <a16:creationId xmlns:a16="http://schemas.microsoft.com/office/drawing/2014/main" id="{1110D3C5-D775-0832-9F86-39A82B85587B}"/>
              </a:ext>
            </a:extLst>
          </p:cNvPr>
          <p:cNvSpPr>
            <a:spLocks noGrp="1"/>
          </p:cNvSpPr>
          <p:nvPr>
            <p:ph type="body" sz="quarter" idx="16"/>
          </p:nvPr>
        </p:nvSpPr>
        <p:spPr/>
        <p:txBody>
          <a:bodyPr/>
          <a:lstStyle/>
          <a:p>
            <a:r>
              <a:rPr lang="nl-NL" dirty="0"/>
              <a:t>Opdracht 3</a:t>
            </a:r>
          </a:p>
        </p:txBody>
      </p:sp>
      <p:sp>
        <p:nvSpPr>
          <p:cNvPr id="7" name="Tijdelijke aanduiding voor tekst 6">
            <a:extLst>
              <a:ext uri="{FF2B5EF4-FFF2-40B4-BE49-F238E27FC236}">
                <a16:creationId xmlns:a16="http://schemas.microsoft.com/office/drawing/2014/main" id="{59431E28-DEE5-D943-618C-AC035D11327D}"/>
              </a:ext>
            </a:extLst>
          </p:cNvPr>
          <p:cNvSpPr>
            <a:spLocks noGrp="1"/>
          </p:cNvSpPr>
          <p:nvPr>
            <p:ph type="body" sz="quarter" idx="17"/>
          </p:nvPr>
        </p:nvSpPr>
        <p:spPr/>
        <p:txBody>
          <a:bodyPr/>
          <a:lstStyle/>
          <a:p>
            <a:r>
              <a:rPr lang="nl-NL" dirty="0"/>
              <a:t>Tomatensoep maken (online)</a:t>
            </a:r>
          </a:p>
        </p:txBody>
      </p:sp>
      <p:sp>
        <p:nvSpPr>
          <p:cNvPr id="8" name="Tijdelijke aanduiding voor tekst 7">
            <a:extLst>
              <a:ext uri="{FF2B5EF4-FFF2-40B4-BE49-F238E27FC236}">
                <a16:creationId xmlns:a16="http://schemas.microsoft.com/office/drawing/2014/main" id="{466E5556-624C-5854-046E-AB908819AC00}"/>
              </a:ext>
            </a:extLst>
          </p:cNvPr>
          <p:cNvSpPr>
            <a:spLocks noGrp="1"/>
          </p:cNvSpPr>
          <p:nvPr>
            <p:ph type="body" sz="quarter" idx="19"/>
          </p:nvPr>
        </p:nvSpPr>
        <p:spPr/>
        <p:txBody>
          <a:bodyPr/>
          <a:lstStyle/>
          <a:p>
            <a:r>
              <a:rPr lang="nl-NL" dirty="0"/>
              <a:t>Opdracht 4</a:t>
            </a:r>
          </a:p>
        </p:txBody>
      </p:sp>
      <p:sp>
        <p:nvSpPr>
          <p:cNvPr id="9" name="Tijdelijke aanduiding voor tekst 8">
            <a:extLst>
              <a:ext uri="{FF2B5EF4-FFF2-40B4-BE49-F238E27FC236}">
                <a16:creationId xmlns:a16="http://schemas.microsoft.com/office/drawing/2014/main" id="{6EB62FEC-9D9A-DE0B-B62C-741D864D1569}"/>
              </a:ext>
            </a:extLst>
          </p:cNvPr>
          <p:cNvSpPr>
            <a:spLocks noGrp="1"/>
          </p:cNvSpPr>
          <p:nvPr>
            <p:ph type="body" sz="quarter" idx="20"/>
          </p:nvPr>
        </p:nvSpPr>
        <p:spPr/>
        <p:txBody>
          <a:bodyPr/>
          <a:lstStyle/>
          <a:p>
            <a:r>
              <a:rPr lang="nl-NL" dirty="0"/>
              <a:t>Kaaskoekjes bakken (online)</a:t>
            </a:r>
          </a:p>
        </p:txBody>
      </p:sp>
      <p:sp>
        <p:nvSpPr>
          <p:cNvPr id="10" name="Tijdelijke aanduiding voor tekst 9">
            <a:extLst>
              <a:ext uri="{FF2B5EF4-FFF2-40B4-BE49-F238E27FC236}">
                <a16:creationId xmlns:a16="http://schemas.microsoft.com/office/drawing/2014/main" id="{7A794A4D-950A-60E5-6843-9AD469FD72FB}"/>
              </a:ext>
            </a:extLst>
          </p:cNvPr>
          <p:cNvSpPr>
            <a:spLocks noGrp="1"/>
          </p:cNvSpPr>
          <p:nvPr>
            <p:ph type="body" sz="quarter" idx="22"/>
          </p:nvPr>
        </p:nvSpPr>
        <p:spPr/>
        <p:txBody>
          <a:bodyPr/>
          <a:lstStyle/>
          <a:p>
            <a:r>
              <a:rPr lang="nl-NL" dirty="0"/>
              <a:t>Opdracht 5</a:t>
            </a:r>
          </a:p>
        </p:txBody>
      </p:sp>
      <p:sp>
        <p:nvSpPr>
          <p:cNvPr id="12" name="Tijdelijke aanduiding voor tekst 11">
            <a:extLst>
              <a:ext uri="{FF2B5EF4-FFF2-40B4-BE49-F238E27FC236}">
                <a16:creationId xmlns:a16="http://schemas.microsoft.com/office/drawing/2014/main" id="{511B3B9C-6E6D-58F4-447A-53D12D3AAC6E}"/>
              </a:ext>
            </a:extLst>
          </p:cNvPr>
          <p:cNvSpPr>
            <a:spLocks noGrp="1"/>
          </p:cNvSpPr>
          <p:nvPr>
            <p:ph type="body" sz="quarter" idx="25"/>
          </p:nvPr>
        </p:nvSpPr>
        <p:spPr/>
        <p:txBody>
          <a:bodyPr/>
          <a:lstStyle/>
          <a:p>
            <a:r>
              <a:rPr lang="nl-NL" dirty="0"/>
              <a:t>Tussencheck</a:t>
            </a:r>
          </a:p>
        </p:txBody>
      </p:sp>
      <p:sp>
        <p:nvSpPr>
          <p:cNvPr id="14" name="Tijdelijke aanduiding voor tekst 13">
            <a:extLst>
              <a:ext uri="{FF2B5EF4-FFF2-40B4-BE49-F238E27FC236}">
                <a16:creationId xmlns:a16="http://schemas.microsoft.com/office/drawing/2014/main" id="{E5B4420F-F416-1A4D-37A8-EF6A381DE8EC}"/>
              </a:ext>
            </a:extLst>
          </p:cNvPr>
          <p:cNvSpPr>
            <a:spLocks noGrp="1"/>
          </p:cNvSpPr>
          <p:nvPr>
            <p:ph type="body" sz="quarter" idx="28"/>
          </p:nvPr>
        </p:nvSpPr>
        <p:spPr/>
        <p:txBody>
          <a:bodyPr/>
          <a:lstStyle/>
          <a:p>
            <a:r>
              <a:rPr lang="nl-NL" dirty="0"/>
              <a:t>Verder oefenen</a:t>
            </a:r>
          </a:p>
        </p:txBody>
      </p:sp>
      <p:sp>
        <p:nvSpPr>
          <p:cNvPr id="17" name="Tijdelijke aanduiding voor tekst 16">
            <a:extLst>
              <a:ext uri="{FF2B5EF4-FFF2-40B4-BE49-F238E27FC236}">
                <a16:creationId xmlns:a16="http://schemas.microsoft.com/office/drawing/2014/main" id="{18F0B28E-358B-EAA1-FCD4-CE566199CDB6}"/>
              </a:ext>
            </a:extLst>
          </p:cNvPr>
          <p:cNvSpPr>
            <a:spLocks noGrp="1"/>
          </p:cNvSpPr>
          <p:nvPr>
            <p:ph type="body" sz="quarter" idx="32"/>
          </p:nvPr>
        </p:nvSpPr>
        <p:spPr/>
        <p:txBody>
          <a:bodyPr/>
          <a:lstStyle/>
          <a:p>
            <a:r>
              <a:rPr lang="nl-NL" dirty="0"/>
              <a:t>Opdracht 1</a:t>
            </a:r>
          </a:p>
        </p:txBody>
      </p:sp>
    </p:spTree>
    <p:extLst>
      <p:ext uri="{BB962C8B-B14F-4D97-AF65-F5344CB8AC3E}">
        <p14:creationId xmlns:p14="http://schemas.microsoft.com/office/powerpoint/2010/main" val="3013493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83D52B5-08F0-5D0D-04A0-341BD3CF6600}"/>
              </a:ext>
            </a:extLst>
          </p:cNvPr>
          <p:cNvSpPr>
            <a:spLocks noGrp="1"/>
          </p:cNvSpPr>
          <p:nvPr>
            <p:ph type="body" sz="quarter" idx="10"/>
          </p:nvPr>
        </p:nvSpPr>
        <p:spPr/>
        <p:txBody>
          <a:bodyPr/>
          <a:lstStyle/>
          <a:p>
            <a:r>
              <a:rPr lang="nl-NL" dirty="0"/>
              <a:t>Verhoudingen</a:t>
            </a:r>
          </a:p>
        </p:txBody>
      </p:sp>
      <p:pic>
        <p:nvPicPr>
          <p:cNvPr id="4" name="Tijdelijke aanduiding voor inhoud 5">
            <a:extLst>
              <a:ext uri="{FF2B5EF4-FFF2-40B4-BE49-F238E27FC236}">
                <a16:creationId xmlns:a16="http://schemas.microsoft.com/office/drawing/2014/main" id="{A877B0F7-3198-693D-9BB6-B68D66FCD25C}"/>
              </a:ext>
            </a:extLst>
          </p:cNvPr>
          <p:cNvPicPr>
            <a:picLocks noChangeAspect="1"/>
          </p:cNvPicPr>
          <p:nvPr/>
        </p:nvPicPr>
        <p:blipFill rotWithShape="1">
          <a:blip r:embed="rId3"/>
          <a:srcRect t="18457"/>
          <a:stretch/>
        </p:blipFill>
        <p:spPr>
          <a:xfrm>
            <a:off x="3397250" y="1269254"/>
            <a:ext cx="5486400" cy="5121701"/>
          </a:xfrm>
          <a:prstGeom prst="rect">
            <a:avLst/>
          </a:prstGeom>
        </p:spPr>
      </p:pic>
    </p:spTree>
    <p:extLst>
      <p:ext uri="{BB962C8B-B14F-4D97-AF65-F5344CB8AC3E}">
        <p14:creationId xmlns:p14="http://schemas.microsoft.com/office/powerpoint/2010/main" val="163750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E0C79-4C2D-93EF-E2CD-5D4E616AF36E}"/>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F2E51BD8-4EC9-3D2B-C2A5-B190BCFD021D}"/>
              </a:ext>
            </a:extLst>
          </p:cNvPr>
          <p:cNvSpPr>
            <a:spLocks noGrp="1"/>
          </p:cNvSpPr>
          <p:nvPr>
            <p:ph type="body" sz="quarter" idx="10"/>
          </p:nvPr>
        </p:nvSpPr>
        <p:spPr/>
        <p:txBody>
          <a:bodyPr/>
          <a:lstStyle/>
          <a:p>
            <a:r>
              <a:rPr lang="nl-NL" dirty="0"/>
              <a:t>Verhoudingen vergelijken</a:t>
            </a:r>
          </a:p>
        </p:txBody>
      </p:sp>
      <p:pic>
        <p:nvPicPr>
          <p:cNvPr id="31746" name="Picture 2" descr="SRM2_Wo_T2_To4_1_citroenen">
            <a:extLst>
              <a:ext uri="{FF2B5EF4-FFF2-40B4-BE49-F238E27FC236}">
                <a16:creationId xmlns:a16="http://schemas.microsoft.com/office/drawing/2014/main" id="{D1B211A2-291D-F12E-DC6A-8B8246CA3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506" y="1458925"/>
            <a:ext cx="8295053" cy="394015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DFC675E7-BFAD-094F-9C12-263A2FD741B4}"/>
              </a:ext>
            </a:extLst>
          </p:cNvPr>
          <p:cNvSpPr txBox="1"/>
          <p:nvPr/>
        </p:nvSpPr>
        <p:spPr>
          <a:xfrm>
            <a:off x="716507" y="5003326"/>
            <a:ext cx="7620000" cy="1276066"/>
          </a:xfrm>
          <a:prstGeom prst="rect">
            <a:avLst/>
          </a:prstGeom>
        </p:spPr>
        <p:txBody>
          <a:bodyPr vert="horz" wrap="none" lIns="91440" tIns="45720" rIns="91440" bIns="45720" rtlCol="0" anchor="ctr">
            <a:normAutofit/>
          </a:bodyPr>
          <a:lstStyle/>
          <a:p>
            <a:pPr algn="l"/>
            <a:endParaRPr lang="nl-NL" sz="3800" b="0" dirty="0">
              <a:solidFill>
                <a:schemeClr val="tx1"/>
              </a:solidFill>
            </a:endParaRPr>
          </a:p>
        </p:txBody>
      </p:sp>
      <p:sp>
        <p:nvSpPr>
          <p:cNvPr id="4" name="Tekstvak 3">
            <a:extLst>
              <a:ext uri="{FF2B5EF4-FFF2-40B4-BE49-F238E27FC236}">
                <a16:creationId xmlns:a16="http://schemas.microsoft.com/office/drawing/2014/main" id="{B914C541-9B4F-6F52-4E4F-6B9A0C8CFD78}"/>
              </a:ext>
            </a:extLst>
          </p:cNvPr>
          <p:cNvSpPr txBox="1"/>
          <p:nvPr/>
        </p:nvSpPr>
        <p:spPr>
          <a:xfrm>
            <a:off x="716506" y="5531947"/>
            <a:ext cx="9329420" cy="614572"/>
          </a:xfrm>
          <a:prstGeom prst="rect">
            <a:avLst/>
          </a:prstGeom>
        </p:spPr>
        <p:txBody>
          <a:bodyPr vert="horz" wrap="square" lIns="91440" tIns="45720" rIns="91440" bIns="45720" rtlCol="0" anchor="ctr">
            <a:noAutofit/>
          </a:bodyPr>
          <a:lstStyle/>
          <a:p>
            <a:pPr algn="l"/>
            <a:r>
              <a:rPr lang="nl-NL" sz="2000" b="0" dirty="0">
                <a:solidFill>
                  <a:schemeClr val="tx1"/>
                </a:solidFill>
              </a:rPr>
              <a:t>Bij welke winkel zijn de citroenen naar verhouding het goedkoopst?</a:t>
            </a:r>
          </a:p>
        </p:txBody>
      </p:sp>
    </p:spTree>
    <p:extLst>
      <p:ext uri="{BB962C8B-B14F-4D97-AF65-F5344CB8AC3E}">
        <p14:creationId xmlns:p14="http://schemas.microsoft.com/office/powerpoint/2010/main" val="208652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M2_Wo_T2_To4_1_citroenen">
            <a:extLst>
              <a:ext uri="{FF2B5EF4-FFF2-40B4-BE49-F238E27FC236}">
                <a16:creationId xmlns:a16="http://schemas.microsoft.com/office/drawing/2014/main" id="{89C6F4D8-A137-9BDA-884B-AC5C3E6F33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2381" y="1733235"/>
            <a:ext cx="6243210" cy="2965525"/>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D576173E-0032-8C24-E6DF-2FF17836088C}"/>
              </a:ext>
            </a:extLst>
          </p:cNvPr>
          <p:cNvSpPr txBox="1"/>
          <p:nvPr/>
        </p:nvSpPr>
        <p:spPr>
          <a:xfrm>
            <a:off x="742381" y="4889088"/>
            <a:ext cx="8925636" cy="745225"/>
          </a:xfrm>
          <a:prstGeom prst="rect">
            <a:avLst/>
          </a:prstGeom>
        </p:spPr>
        <p:txBody>
          <a:bodyPr vert="horz" wrap="square" lIns="91440" tIns="45720" rIns="91440" bIns="45720" rtlCol="0" anchor="ctr">
            <a:noAutofit/>
          </a:bodyPr>
          <a:lstStyle/>
          <a:p>
            <a:pPr algn="l"/>
            <a:r>
              <a:rPr lang="nl-NL" sz="2000" b="0" dirty="0">
                <a:solidFill>
                  <a:schemeClr val="tx1"/>
                </a:solidFill>
              </a:rPr>
              <a:t>Bij welke winkel zijn de citroenen naar verhouding </a:t>
            </a:r>
          </a:p>
          <a:p>
            <a:pPr algn="l"/>
            <a:r>
              <a:rPr lang="nl-NL" sz="2000" b="0" dirty="0">
                <a:solidFill>
                  <a:schemeClr val="tx1"/>
                </a:solidFill>
              </a:rPr>
              <a:t>het goedkoopst?</a:t>
            </a:r>
          </a:p>
        </p:txBody>
      </p:sp>
      <p:sp>
        <p:nvSpPr>
          <p:cNvPr id="2" name="Tekstvak 1">
            <a:extLst>
              <a:ext uri="{FF2B5EF4-FFF2-40B4-BE49-F238E27FC236}">
                <a16:creationId xmlns:a16="http://schemas.microsoft.com/office/drawing/2014/main" id="{0BF17598-471E-1079-F734-4A4C86E9CD90}"/>
              </a:ext>
            </a:extLst>
          </p:cNvPr>
          <p:cNvSpPr txBox="1"/>
          <p:nvPr/>
        </p:nvSpPr>
        <p:spPr>
          <a:xfrm>
            <a:off x="7208869" y="1558566"/>
            <a:ext cx="4433777" cy="830997"/>
          </a:xfrm>
          <a:prstGeom prst="rect">
            <a:avLst/>
          </a:prstGeom>
        </p:spPr>
        <p:txBody>
          <a:bodyPr vert="horz" wrap="square" lIns="91440" tIns="45720" rIns="91440" bIns="45720" rtlCol="0" anchor="ctr">
            <a:spAutoFit/>
          </a:bodyPr>
          <a:lstStyle/>
          <a:p>
            <a:pPr algn="l"/>
            <a:r>
              <a:rPr lang="nl-NL" sz="2400" b="1" dirty="0">
                <a:solidFill>
                  <a:srgbClr val="655899"/>
                </a:solidFill>
              </a:rPr>
              <a:t>Stappenplan</a:t>
            </a:r>
          </a:p>
          <a:p>
            <a:pPr algn="l"/>
            <a:r>
              <a:rPr lang="nl-NL" sz="2400" b="1" dirty="0">
                <a:solidFill>
                  <a:srgbClr val="655899"/>
                </a:solidFill>
              </a:rPr>
              <a:t>verhoudingen vergelijken</a:t>
            </a:r>
          </a:p>
        </p:txBody>
      </p:sp>
      <p:sp>
        <p:nvSpPr>
          <p:cNvPr id="4" name="Tekstvak 3">
            <a:extLst>
              <a:ext uri="{FF2B5EF4-FFF2-40B4-BE49-F238E27FC236}">
                <a16:creationId xmlns:a16="http://schemas.microsoft.com/office/drawing/2014/main" id="{9317060A-029A-B961-B78F-1D9FB8A0EEFF}"/>
              </a:ext>
            </a:extLst>
          </p:cNvPr>
          <p:cNvSpPr txBox="1"/>
          <p:nvPr/>
        </p:nvSpPr>
        <p:spPr>
          <a:xfrm>
            <a:off x="7208869" y="2659559"/>
            <a:ext cx="4731490" cy="769441"/>
          </a:xfrm>
          <a:prstGeom prst="rect">
            <a:avLst/>
          </a:prstGeom>
        </p:spPr>
        <p:txBody>
          <a:bodyPr vert="horz" wrap="square" lIns="91440" tIns="45720" rIns="91440" bIns="45720" rtlCol="0" anchor="ctr">
            <a:spAutoFit/>
          </a:bodyPr>
          <a:lstStyle/>
          <a:p>
            <a:pPr marL="457200" indent="-457200" algn="l">
              <a:buClr>
                <a:srgbClr val="655899"/>
              </a:buClr>
              <a:buFont typeface="+mj-lt"/>
              <a:buAutoNum type="arabicPeriod"/>
            </a:pPr>
            <a:r>
              <a:rPr lang="nl-NL" sz="2200" b="0" dirty="0">
                <a:solidFill>
                  <a:schemeClr val="tx1"/>
                </a:solidFill>
              </a:rPr>
              <a:t>Bedenk naar welke hoeveelheid je de verhoudingen gaat omrekenen.</a:t>
            </a:r>
          </a:p>
        </p:txBody>
      </p:sp>
      <p:sp>
        <p:nvSpPr>
          <p:cNvPr id="5" name="Tekstvak 4">
            <a:extLst>
              <a:ext uri="{FF2B5EF4-FFF2-40B4-BE49-F238E27FC236}">
                <a16:creationId xmlns:a16="http://schemas.microsoft.com/office/drawing/2014/main" id="{4DA67519-68BC-B8DD-0926-950832589B57}"/>
              </a:ext>
            </a:extLst>
          </p:cNvPr>
          <p:cNvSpPr txBox="1"/>
          <p:nvPr/>
        </p:nvSpPr>
        <p:spPr>
          <a:xfrm>
            <a:off x="7208869" y="3704115"/>
            <a:ext cx="4433777" cy="769441"/>
          </a:xfrm>
          <a:prstGeom prst="rect">
            <a:avLst/>
          </a:prstGeom>
        </p:spPr>
        <p:txBody>
          <a:bodyPr vert="horz" wrap="square" lIns="91440" tIns="45720" rIns="91440" bIns="45720" rtlCol="0" anchor="ctr">
            <a:spAutoFit/>
          </a:bodyPr>
          <a:lstStyle/>
          <a:p>
            <a:pPr marL="457200" indent="-457200" algn="l">
              <a:buClr>
                <a:srgbClr val="655899"/>
              </a:buClr>
              <a:buFont typeface="+mj-lt"/>
              <a:buAutoNum type="arabicPeriod" startAt="2"/>
            </a:pPr>
            <a:r>
              <a:rPr lang="nl-NL" sz="2200" dirty="0"/>
              <a:t>Reken de verhoudingen om naar dezelfde hoeveelheid.</a:t>
            </a:r>
          </a:p>
        </p:txBody>
      </p:sp>
      <p:sp>
        <p:nvSpPr>
          <p:cNvPr id="8" name="Tekstvak 7">
            <a:extLst>
              <a:ext uri="{FF2B5EF4-FFF2-40B4-BE49-F238E27FC236}">
                <a16:creationId xmlns:a16="http://schemas.microsoft.com/office/drawing/2014/main" id="{EE93189C-8769-2C6D-1E80-57C846E6A4DC}"/>
              </a:ext>
            </a:extLst>
          </p:cNvPr>
          <p:cNvSpPr txBox="1"/>
          <p:nvPr/>
        </p:nvSpPr>
        <p:spPr>
          <a:xfrm>
            <a:off x="7208869" y="4748671"/>
            <a:ext cx="4433777" cy="430887"/>
          </a:xfrm>
          <a:prstGeom prst="rect">
            <a:avLst/>
          </a:prstGeom>
        </p:spPr>
        <p:txBody>
          <a:bodyPr vert="horz" wrap="square" lIns="91440" tIns="45720" rIns="91440" bIns="45720" rtlCol="0" anchor="ctr">
            <a:spAutoFit/>
          </a:bodyPr>
          <a:lstStyle/>
          <a:p>
            <a:pPr marL="457200" indent="-457200" algn="l">
              <a:buClr>
                <a:srgbClr val="655899"/>
              </a:buClr>
              <a:buFont typeface="+mj-lt"/>
              <a:buAutoNum type="arabicPeriod" startAt="3"/>
            </a:pPr>
            <a:r>
              <a:rPr lang="nl-NL" sz="2200" b="0" dirty="0">
                <a:solidFill>
                  <a:schemeClr val="tx1"/>
                </a:solidFill>
              </a:rPr>
              <a:t>Vergelijk de verhoudingen.</a:t>
            </a:r>
          </a:p>
        </p:txBody>
      </p:sp>
    </p:spTree>
    <p:extLst>
      <p:ext uri="{BB962C8B-B14F-4D97-AF65-F5344CB8AC3E}">
        <p14:creationId xmlns:p14="http://schemas.microsoft.com/office/powerpoint/2010/main" val="139834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3907DD3E-5497-2E2F-F125-B10F3D248BE0}"/>
              </a:ext>
            </a:extLst>
          </p:cNvPr>
          <p:cNvSpPr txBox="1"/>
          <p:nvPr/>
        </p:nvSpPr>
        <p:spPr>
          <a:xfrm>
            <a:off x="728639" y="453788"/>
            <a:ext cx="9587552" cy="2436126"/>
          </a:xfrm>
          <a:prstGeom prst="rect">
            <a:avLst/>
          </a:prstGeom>
        </p:spPr>
        <p:txBody>
          <a:bodyPr vert="horz" wrap="square" lIns="91440" tIns="45720" rIns="91440" bIns="45720" rtlCol="0" anchor="ctr">
            <a:normAutofit/>
          </a:bodyPr>
          <a:lstStyle/>
          <a:p>
            <a:r>
              <a:rPr lang="nl-NL" sz="2000" dirty="0"/>
              <a:t>In een flesje cola van 500 ml zit 45 g suiker.</a:t>
            </a:r>
          </a:p>
          <a:p>
            <a:r>
              <a:rPr lang="nl-NL" sz="2000" dirty="0"/>
              <a:t>In een pakje appelsap van 200 ml zit 12 g suiker.</a:t>
            </a:r>
          </a:p>
          <a:p>
            <a:endParaRPr lang="nl-NL" sz="2000" dirty="0"/>
          </a:p>
          <a:p>
            <a:r>
              <a:rPr lang="nl-NL" sz="2000" dirty="0"/>
              <a:t>Waarin zit naar verhouding de meeste suiker: in de cola of het appelsap?</a:t>
            </a:r>
          </a:p>
        </p:txBody>
      </p:sp>
      <p:sp>
        <p:nvSpPr>
          <p:cNvPr id="9" name="Tekstvak 8">
            <a:extLst>
              <a:ext uri="{FF2B5EF4-FFF2-40B4-BE49-F238E27FC236}">
                <a16:creationId xmlns:a16="http://schemas.microsoft.com/office/drawing/2014/main" id="{B5F422E1-4877-FA40-5B34-42BFA74FF91B}"/>
              </a:ext>
            </a:extLst>
          </p:cNvPr>
          <p:cNvSpPr txBox="1"/>
          <p:nvPr/>
        </p:nvSpPr>
        <p:spPr>
          <a:xfrm>
            <a:off x="728639" y="3411930"/>
            <a:ext cx="8564217" cy="461665"/>
          </a:xfrm>
          <a:prstGeom prst="rect">
            <a:avLst/>
          </a:prstGeom>
        </p:spPr>
        <p:txBody>
          <a:bodyPr vert="horz" wrap="square" lIns="91440" tIns="45720" rIns="91440" bIns="45720" rtlCol="0" anchor="ctr">
            <a:spAutoFit/>
          </a:bodyPr>
          <a:lstStyle/>
          <a:p>
            <a:pPr algn="l"/>
            <a:r>
              <a:rPr lang="nl-NL" sz="2400" b="1" dirty="0">
                <a:solidFill>
                  <a:srgbClr val="655899"/>
                </a:solidFill>
              </a:rPr>
              <a:t>Stappenplan verhoudingen vergelijken</a:t>
            </a:r>
          </a:p>
        </p:txBody>
      </p:sp>
      <p:sp>
        <p:nvSpPr>
          <p:cNvPr id="10" name="Tekstvak 9">
            <a:extLst>
              <a:ext uri="{FF2B5EF4-FFF2-40B4-BE49-F238E27FC236}">
                <a16:creationId xmlns:a16="http://schemas.microsoft.com/office/drawing/2014/main" id="{DD3C9E53-4F8F-1045-94B8-3269B64D76DE}"/>
              </a:ext>
            </a:extLst>
          </p:cNvPr>
          <p:cNvSpPr txBox="1"/>
          <p:nvPr/>
        </p:nvSpPr>
        <p:spPr>
          <a:xfrm>
            <a:off x="728639" y="4095107"/>
            <a:ext cx="10254794" cy="430887"/>
          </a:xfrm>
          <a:prstGeom prst="rect">
            <a:avLst/>
          </a:prstGeom>
        </p:spPr>
        <p:txBody>
          <a:bodyPr vert="horz" wrap="square" lIns="91440" tIns="45720" rIns="91440" bIns="45720" rtlCol="0" anchor="ctr">
            <a:spAutoFit/>
          </a:bodyPr>
          <a:lstStyle/>
          <a:p>
            <a:pPr marL="457200" indent="-457200" algn="l">
              <a:buClr>
                <a:srgbClr val="655899"/>
              </a:buClr>
              <a:buFont typeface="+mj-lt"/>
              <a:buAutoNum type="arabicPeriod"/>
            </a:pPr>
            <a:r>
              <a:rPr lang="nl-NL" sz="2200" b="0" dirty="0">
                <a:solidFill>
                  <a:schemeClr val="tx1"/>
                </a:solidFill>
              </a:rPr>
              <a:t>Bedenk naar welke hoeveelheid je de verhoudingen gaat omrekenen.</a:t>
            </a:r>
          </a:p>
        </p:txBody>
      </p:sp>
      <p:sp>
        <p:nvSpPr>
          <p:cNvPr id="11" name="Tekstvak 10">
            <a:extLst>
              <a:ext uri="{FF2B5EF4-FFF2-40B4-BE49-F238E27FC236}">
                <a16:creationId xmlns:a16="http://schemas.microsoft.com/office/drawing/2014/main" id="{A1611746-AAE2-AD68-6E9D-9EA69E77DBAB}"/>
              </a:ext>
            </a:extLst>
          </p:cNvPr>
          <p:cNvSpPr txBox="1"/>
          <p:nvPr/>
        </p:nvSpPr>
        <p:spPr>
          <a:xfrm>
            <a:off x="728639" y="4647901"/>
            <a:ext cx="8192077" cy="430887"/>
          </a:xfrm>
          <a:prstGeom prst="rect">
            <a:avLst/>
          </a:prstGeom>
        </p:spPr>
        <p:txBody>
          <a:bodyPr vert="horz" wrap="square" lIns="91440" tIns="45720" rIns="91440" bIns="45720" rtlCol="0" anchor="ctr">
            <a:spAutoFit/>
          </a:bodyPr>
          <a:lstStyle/>
          <a:p>
            <a:pPr marL="457200" indent="-457200" algn="l">
              <a:buClr>
                <a:srgbClr val="655899"/>
              </a:buClr>
              <a:buFont typeface="+mj-lt"/>
              <a:buAutoNum type="arabicPeriod" startAt="2"/>
            </a:pPr>
            <a:r>
              <a:rPr lang="nl-NL" sz="2200" dirty="0"/>
              <a:t>Reken de verhoudingen om naar dezelfde hoeveelheid.</a:t>
            </a:r>
          </a:p>
        </p:txBody>
      </p:sp>
      <p:sp>
        <p:nvSpPr>
          <p:cNvPr id="13" name="Tekstvak 12">
            <a:extLst>
              <a:ext uri="{FF2B5EF4-FFF2-40B4-BE49-F238E27FC236}">
                <a16:creationId xmlns:a16="http://schemas.microsoft.com/office/drawing/2014/main" id="{1627158B-E5DF-FDA3-0F72-A1915B038B53}"/>
              </a:ext>
            </a:extLst>
          </p:cNvPr>
          <p:cNvSpPr txBox="1"/>
          <p:nvPr/>
        </p:nvSpPr>
        <p:spPr>
          <a:xfrm>
            <a:off x="728639" y="5200695"/>
            <a:ext cx="4433777" cy="430887"/>
          </a:xfrm>
          <a:prstGeom prst="rect">
            <a:avLst/>
          </a:prstGeom>
        </p:spPr>
        <p:txBody>
          <a:bodyPr vert="horz" wrap="square" lIns="91440" tIns="45720" rIns="91440" bIns="45720" rtlCol="0" anchor="ctr">
            <a:spAutoFit/>
          </a:bodyPr>
          <a:lstStyle/>
          <a:p>
            <a:pPr marL="457200" indent="-457200" algn="l">
              <a:buClr>
                <a:srgbClr val="655899"/>
              </a:buClr>
              <a:buFont typeface="+mj-lt"/>
              <a:buAutoNum type="arabicPeriod" startAt="3"/>
            </a:pPr>
            <a:r>
              <a:rPr lang="nl-NL" sz="2200" b="0" dirty="0">
                <a:solidFill>
                  <a:schemeClr val="tx1"/>
                </a:solidFill>
              </a:rPr>
              <a:t>Vergelijk de verhoudingen.</a:t>
            </a:r>
          </a:p>
        </p:txBody>
      </p:sp>
    </p:spTree>
    <p:extLst>
      <p:ext uri="{BB962C8B-B14F-4D97-AF65-F5344CB8AC3E}">
        <p14:creationId xmlns:p14="http://schemas.microsoft.com/office/powerpoint/2010/main" val="355389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5395F1-A0E9-35E0-A443-E282DDAA5AFE}"/>
              </a:ext>
            </a:extLst>
          </p:cNvPr>
          <p:cNvSpPr>
            <a:spLocks noGrp="1"/>
          </p:cNvSpPr>
          <p:nvPr>
            <p:ph type="title"/>
          </p:nvPr>
        </p:nvSpPr>
        <p:spPr/>
        <p:txBody>
          <a:bodyPr/>
          <a:lstStyle/>
          <a:p>
            <a:r>
              <a:rPr lang="nl-NL" dirty="0"/>
              <a:t>1</a:t>
            </a:r>
          </a:p>
        </p:txBody>
      </p:sp>
      <p:sp>
        <p:nvSpPr>
          <p:cNvPr id="4" name="Tijdelijke aanduiding voor tekst 3">
            <a:extLst>
              <a:ext uri="{FF2B5EF4-FFF2-40B4-BE49-F238E27FC236}">
                <a16:creationId xmlns:a16="http://schemas.microsoft.com/office/drawing/2014/main" id="{A54A534F-73F3-30F0-55E7-39ADC7BEB44D}"/>
              </a:ext>
            </a:extLst>
          </p:cNvPr>
          <p:cNvSpPr>
            <a:spLocks noGrp="1"/>
          </p:cNvSpPr>
          <p:nvPr>
            <p:ph type="body" sz="quarter" idx="10"/>
          </p:nvPr>
        </p:nvSpPr>
        <p:spPr/>
        <p:txBody>
          <a:bodyPr/>
          <a:lstStyle/>
          <a:p>
            <a:r>
              <a:rPr lang="nl-NL" dirty="0"/>
              <a:t>Broodjes kopen</a:t>
            </a:r>
          </a:p>
        </p:txBody>
      </p:sp>
      <p:sp>
        <p:nvSpPr>
          <p:cNvPr id="5" name="Tekstvak 4">
            <a:extLst>
              <a:ext uri="{FF2B5EF4-FFF2-40B4-BE49-F238E27FC236}">
                <a16:creationId xmlns:a16="http://schemas.microsoft.com/office/drawing/2014/main" id="{235C7BB2-A3ED-FAE9-18FC-137DA0F7EAE6}"/>
              </a:ext>
            </a:extLst>
          </p:cNvPr>
          <p:cNvSpPr txBox="1"/>
          <p:nvPr/>
        </p:nvSpPr>
        <p:spPr>
          <a:xfrm>
            <a:off x="556677" y="5661202"/>
            <a:ext cx="7376956" cy="400110"/>
          </a:xfrm>
          <a:prstGeom prst="rect">
            <a:avLst/>
          </a:prstGeom>
        </p:spPr>
        <p:txBody>
          <a:bodyPr vert="horz" wrap="none" lIns="91440" tIns="45720" rIns="91440" bIns="45720" rtlCol="0" anchor="ctr">
            <a:spAutoFit/>
          </a:bodyPr>
          <a:lstStyle/>
          <a:p>
            <a:pPr algn="l">
              <a:buClr>
                <a:srgbClr val="655899"/>
              </a:buClr>
            </a:pPr>
            <a:r>
              <a:rPr lang="nl-NL" sz="2000" b="0" dirty="0">
                <a:solidFill>
                  <a:schemeClr val="tx1"/>
                </a:solidFill>
              </a:rPr>
              <a:t>Bij welke bakkerij zijn de croissants naar verhouding het goedkoopst?</a:t>
            </a:r>
          </a:p>
        </p:txBody>
      </p:sp>
      <p:pic>
        <p:nvPicPr>
          <p:cNvPr id="6" name="Afbeelding 5">
            <a:extLst>
              <a:ext uri="{FF2B5EF4-FFF2-40B4-BE49-F238E27FC236}">
                <a16:creationId xmlns:a16="http://schemas.microsoft.com/office/drawing/2014/main" id="{8FF6F085-C137-FD8D-506A-DBBABBA7D607}"/>
              </a:ext>
            </a:extLst>
          </p:cNvPr>
          <p:cNvPicPr>
            <a:picLocks noChangeAspect="1"/>
          </p:cNvPicPr>
          <p:nvPr/>
        </p:nvPicPr>
        <p:blipFill>
          <a:blip r:embed="rId3"/>
          <a:stretch>
            <a:fillRect/>
          </a:stretch>
        </p:blipFill>
        <p:spPr>
          <a:xfrm>
            <a:off x="646757" y="1336514"/>
            <a:ext cx="7540530" cy="4195227"/>
          </a:xfrm>
          <a:prstGeom prst="rect">
            <a:avLst/>
          </a:prstGeom>
        </p:spPr>
      </p:pic>
    </p:spTree>
    <p:extLst>
      <p:ext uri="{BB962C8B-B14F-4D97-AF65-F5344CB8AC3E}">
        <p14:creationId xmlns:p14="http://schemas.microsoft.com/office/powerpoint/2010/main" val="6037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16BF75-0178-17B5-FA3A-FE6C8008C7CF}"/>
              </a:ext>
            </a:extLst>
          </p:cNvPr>
          <p:cNvSpPr>
            <a:spLocks noGrp="1"/>
          </p:cNvSpPr>
          <p:nvPr>
            <p:ph type="title"/>
          </p:nvPr>
        </p:nvSpPr>
        <p:spPr/>
        <p:txBody>
          <a:bodyPr/>
          <a:lstStyle/>
          <a:p>
            <a:r>
              <a:rPr lang="nl-NL" dirty="0"/>
              <a:t>2</a:t>
            </a:r>
          </a:p>
        </p:txBody>
      </p:sp>
      <p:sp>
        <p:nvSpPr>
          <p:cNvPr id="3" name="Tijdelijke aanduiding voor inhoud 2">
            <a:extLst>
              <a:ext uri="{FF2B5EF4-FFF2-40B4-BE49-F238E27FC236}">
                <a16:creationId xmlns:a16="http://schemas.microsoft.com/office/drawing/2014/main" id="{60EF1415-1748-F41B-7F3A-57F54CE79B26}"/>
              </a:ext>
            </a:extLst>
          </p:cNvPr>
          <p:cNvSpPr>
            <a:spLocks noGrp="1"/>
          </p:cNvSpPr>
          <p:nvPr>
            <p:ph idx="1"/>
          </p:nvPr>
        </p:nvSpPr>
        <p:spPr>
          <a:xfrm>
            <a:off x="1686517" y="2116855"/>
            <a:ext cx="8303006" cy="449365"/>
          </a:xfrm>
        </p:spPr>
        <p:txBody>
          <a:bodyPr>
            <a:normAutofit/>
          </a:bodyPr>
          <a:lstStyle/>
          <a:p>
            <a:r>
              <a:rPr lang="nl-NL" sz="2000" dirty="0"/>
              <a:t>Bespreek je antwoord bij </a:t>
            </a:r>
            <a:r>
              <a:rPr lang="nl-NL" sz="2000" b="1" dirty="0"/>
              <a:t>deelopdracht a</a:t>
            </a:r>
            <a:r>
              <a:rPr lang="nl-NL" sz="2000" dirty="0"/>
              <a:t> met een medestudent.</a:t>
            </a:r>
          </a:p>
          <a:p>
            <a:endParaRPr lang="nl-NL" dirty="0"/>
          </a:p>
          <a:p>
            <a:endParaRPr lang="nl-NL" dirty="0"/>
          </a:p>
        </p:txBody>
      </p:sp>
      <p:sp>
        <p:nvSpPr>
          <p:cNvPr id="4" name="Tijdelijke aanduiding voor tekst 3">
            <a:extLst>
              <a:ext uri="{FF2B5EF4-FFF2-40B4-BE49-F238E27FC236}">
                <a16:creationId xmlns:a16="http://schemas.microsoft.com/office/drawing/2014/main" id="{C18AB658-532A-2447-B549-55D108461EFD}"/>
              </a:ext>
            </a:extLst>
          </p:cNvPr>
          <p:cNvSpPr>
            <a:spLocks noGrp="1"/>
          </p:cNvSpPr>
          <p:nvPr>
            <p:ph type="body" sz="quarter" idx="10"/>
          </p:nvPr>
        </p:nvSpPr>
        <p:spPr/>
        <p:txBody>
          <a:bodyPr/>
          <a:lstStyle/>
          <a:p>
            <a:r>
              <a:rPr lang="nl-NL" dirty="0"/>
              <a:t>Kiezen waar je iets koopt</a:t>
            </a:r>
          </a:p>
        </p:txBody>
      </p:sp>
      <p:sp>
        <p:nvSpPr>
          <p:cNvPr id="7" name="Tekstvak 6">
            <a:extLst>
              <a:ext uri="{FF2B5EF4-FFF2-40B4-BE49-F238E27FC236}">
                <a16:creationId xmlns:a16="http://schemas.microsoft.com/office/drawing/2014/main" id="{D3012F94-BEE6-E629-3FBC-C0DE3EB9D5E1}"/>
              </a:ext>
            </a:extLst>
          </p:cNvPr>
          <p:cNvSpPr txBox="1"/>
          <p:nvPr/>
        </p:nvSpPr>
        <p:spPr>
          <a:xfrm>
            <a:off x="1686517" y="3469079"/>
            <a:ext cx="8121454" cy="1477328"/>
          </a:xfrm>
          <a:prstGeom prst="rect">
            <a:avLst/>
          </a:prstGeom>
        </p:spPr>
        <p:txBody>
          <a:bodyPr vert="horz" wrap="none" lIns="91440" tIns="45720" rIns="91440" bIns="45720" rtlCol="0" anchor="ctr">
            <a:spAutoFit/>
          </a:bodyPr>
          <a:lstStyle/>
          <a:p>
            <a:pPr algn="l">
              <a:buClr>
                <a:srgbClr val="655899"/>
              </a:buClr>
            </a:pPr>
            <a:r>
              <a:rPr lang="nl-NL" sz="2000" b="0" dirty="0">
                <a:solidFill>
                  <a:schemeClr val="tx1"/>
                </a:solidFill>
              </a:rPr>
              <a:t>Hebben jullie dezelfde bakkerij?</a:t>
            </a:r>
          </a:p>
          <a:p>
            <a:pPr algn="l">
              <a:buClr>
                <a:srgbClr val="655899"/>
              </a:buClr>
            </a:pPr>
            <a:endParaRPr lang="nl-NL" sz="2000" dirty="0"/>
          </a:p>
          <a:p>
            <a:pPr algn="l">
              <a:buClr>
                <a:srgbClr val="655899"/>
              </a:buClr>
            </a:pPr>
            <a:r>
              <a:rPr lang="nl-NL" sz="2000" b="1" dirty="0">
                <a:solidFill>
                  <a:srgbClr val="655899"/>
                </a:solidFill>
              </a:rPr>
              <a:t>Ja</a:t>
            </a:r>
            <a:r>
              <a:rPr lang="nl-NL" sz="2000" b="0" dirty="0">
                <a:solidFill>
                  <a:schemeClr val="tx1"/>
                </a:solidFill>
              </a:rPr>
              <a:t>  	Bedenk samen waarom iemand voor de andere bakkerij zou kiezen.</a:t>
            </a:r>
          </a:p>
          <a:p>
            <a:pPr algn="l">
              <a:buClr>
                <a:srgbClr val="655899"/>
              </a:buClr>
            </a:pPr>
            <a:endParaRPr lang="nl-NL" sz="1000" b="0" dirty="0">
              <a:solidFill>
                <a:schemeClr val="tx1"/>
              </a:solidFill>
            </a:endParaRPr>
          </a:p>
          <a:p>
            <a:pPr algn="l">
              <a:buClr>
                <a:srgbClr val="655899"/>
              </a:buClr>
            </a:pPr>
            <a:r>
              <a:rPr lang="nl-NL" sz="2000" b="1" dirty="0">
                <a:solidFill>
                  <a:srgbClr val="655899"/>
                </a:solidFill>
              </a:rPr>
              <a:t>Nee</a:t>
            </a:r>
            <a:r>
              <a:rPr lang="nl-NL" sz="2000" b="0" dirty="0">
                <a:solidFill>
                  <a:schemeClr val="tx1"/>
                </a:solidFill>
              </a:rPr>
              <a:t> 	Leg je keuze aan elkaar uit.</a:t>
            </a:r>
          </a:p>
        </p:txBody>
      </p:sp>
      <p:pic>
        <p:nvPicPr>
          <p:cNvPr id="10" name="Afbeelding 9">
            <a:extLst>
              <a:ext uri="{FF2B5EF4-FFF2-40B4-BE49-F238E27FC236}">
                <a16:creationId xmlns:a16="http://schemas.microsoft.com/office/drawing/2014/main" id="{2E464192-5158-328A-7745-EE1C884BB2F7}"/>
              </a:ext>
            </a:extLst>
          </p:cNvPr>
          <p:cNvPicPr>
            <a:picLocks noChangeAspect="1"/>
          </p:cNvPicPr>
          <p:nvPr/>
        </p:nvPicPr>
        <p:blipFill>
          <a:blip r:embed="rId3"/>
          <a:stretch>
            <a:fillRect/>
          </a:stretch>
        </p:blipFill>
        <p:spPr>
          <a:xfrm>
            <a:off x="788015" y="1980688"/>
            <a:ext cx="803014" cy="585532"/>
          </a:xfrm>
          <a:prstGeom prst="rect">
            <a:avLst/>
          </a:prstGeom>
        </p:spPr>
      </p:pic>
      <p:sp>
        <p:nvSpPr>
          <p:cNvPr id="14" name="Pijl: vijfhoek 13">
            <a:extLst>
              <a:ext uri="{FF2B5EF4-FFF2-40B4-BE49-F238E27FC236}">
                <a16:creationId xmlns:a16="http://schemas.microsoft.com/office/drawing/2014/main" id="{E10552C8-6A36-727D-F3EC-30EAB825085C}"/>
              </a:ext>
            </a:extLst>
          </p:cNvPr>
          <p:cNvSpPr/>
          <p:nvPr/>
        </p:nvSpPr>
        <p:spPr>
          <a:xfrm>
            <a:off x="1705575" y="4126943"/>
            <a:ext cx="914400" cy="372964"/>
          </a:xfrm>
          <a:prstGeom prst="homePlate">
            <a:avLst/>
          </a:prstGeom>
          <a:noFill/>
          <a:ln>
            <a:solidFill>
              <a:srgbClr val="6558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Pijl: vijfhoek 14">
            <a:extLst>
              <a:ext uri="{FF2B5EF4-FFF2-40B4-BE49-F238E27FC236}">
                <a16:creationId xmlns:a16="http://schemas.microsoft.com/office/drawing/2014/main" id="{5BFCFA0D-DD2A-49AE-DDE6-C4B0D4F2B5A3}"/>
              </a:ext>
            </a:extLst>
          </p:cNvPr>
          <p:cNvSpPr/>
          <p:nvPr/>
        </p:nvSpPr>
        <p:spPr>
          <a:xfrm>
            <a:off x="1705575" y="4536675"/>
            <a:ext cx="914400" cy="372964"/>
          </a:xfrm>
          <a:prstGeom prst="homePlate">
            <a:avLst/>
          </a:prstGeom>
          <a:noFill/>
          <a:ln>
            <a:solidFill>
              <a:srgbClr val="6558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83135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DDDC11B-A2F5-E226-1428-51349B099085}"/>
              </a:ext>
            </a:extLst>
          </p:cNvPr>
          <p:cNvSpPr>
            <a:spLocks noGrp="1"/>
          </p:cNvSpPr>
          <p:nvPr>
            <p:ph type="body" sz="quarter" idx="10"/>
          </p:nvPr>
        </p:nvSpPr>
        <p:spPr/>
        <p:txBody>
          <a:bodyPr/>
          <a:lstStyle/>
          <a:p>
            <a:r>
              <a:rPr lang="nl-NL" dirty="0"/>
              <a:t>Inkopen voor een tuinfeest</a:t>
            </a:r>
          </a:p>
        </p:txBody>
      </p:sp>
      <p:sp>
        <p:nvSpPr>
          <p:cNvPr id="3" name="Tijdelijke aanduiding voor tekst 2">
            <a:extLst>
              <a:ext uri="{FF2B5EF4-FFF2-40B4-BE49-F238E27FC236}">
                <a16:creationId xmlns:a16="http://schemas.microsoft.com/office/drawing/2014/main" id="{4111BCDB-A07D-DE97-762C-8A23567B6BAD}"/>
              </a:ext>
            </a:extLst>
          </p:cNvPr>
          <p:cNvSpPr>
            <a:spLocks noGrp="1"/>
          </p:cNvSpPr>
          <p:nvPr>
            <p:ph type="body" sz="quarter" idx="11"/>
          </p:nvPr>
        </p:nvSpPr>
        <p:spPr/>
        <p:txBody>
          <a:bodyPr/>
          <a:lstStyle/>
          <a:p>
            <a:r>
              <a:rPr lang="nl-NL" dirty="0"/>
              <a:t>Inkopen voor een tuinfeest (online)</a:t>
            </a:r>
          </a:p>
        </p:txBody>
      </p:sp>
      <p:sp>
        <p:nvSpPr>
          <p:cNvPr id="4" name="Tijdelijke aanduiding voor tekst 3">
            <a:extLst>
              <a:ext uri="{FF2B5EF4-FFF2-40B4-BE49-F238E27FC236}">
                <a16:creationId xmlns:a16="http://schemas.microsoft.com/office/drawing/2014/main" id="{31098B70-B35F-9D34-2241-9C747E304281}"/>
              </a:ext>
            </a:extLst>
          </p:cNvPr>
          <p:cNvSpPr>
            <a:spLocks noGrp="1"/>
          </p:cNvSpPr>
          <p:nvPr>
            <p:ph type="body" sz="quarter" idx="13"/>
          </p:nvPr>
        </p:nvSpPr>
        <p:spPr/>
        <p:txBody>
          <a:bodyPr/>
          <a:lstStyle/>
          <a:p>
            <a:r>
              <a:rPr lang="nl-NL" dirty="0"/>
              <a:t>Opdracht 4</a:t>
            </a:r>
          </a:p>
        </p:txBody>
      </p:sp>
      <p:sp>
        <p:nvSpPr>
          <p:cNvPr id="5" name="Tijdelijke aanduiding voor tekst 4">
            <a:extLst>
              <a:ext uri="{FF2B5EF4-FFF2-40B4-BE49-F238E27FC236}">
                <a16:creationId xmlns:a16="http://schemas.microsoft.com/office/drawing/2014/main" id="{787A258F-2252-FD31-B418-9AC761427998}"/>
              </a:ext>
            </a:extLst>
          </p:cNvPr>
          <p:cNvSpPr>
            <a:spLocks noGrp="1"/>
          </p:cNvSpPr>
          <p:nvPr>
            <p:ph type="body" sz="quarter" idx="14"/>
          </p:nvPr>
        </p:nvSpPr>
        <p:spPr/>
        <p:txBody>
          <a:bodyPr/>
          <a:lstStyle/>
          <a:p>
            <a:r>
              <a:rPr lang="nl-NL" dirty="0"/>
              <a:t>Zalm kopen (online)</a:t>
            </a:r>
          </a:p>
        </p:txBody>
      </p:sp>
      <p:sp>
        <p:nvSpPr>
          <p:cNvPr id="6" name="Tijdelijke aanduiding voor tekst 5">
            <a:extLst>
              <a:ext uri="{FF2B5EF4-FFF2-40B4-BE49-F238E27FC236}">
                <a16:creationId xmlns:a16="http://schemas.microsoft.com/office/drawing/2014/main" id="{DB229E54-7F13-885F-F564-5613E2760418}"/>
              </a:ext>
            </a:extLst>
          </p:cNvPr>
          <p:cNvSpPr>
            <a:spLocks noGrp="1"/>
          </p:cNvSpPr>
          <p:nvPr>
            <p:ph type="body" sz="quarter" idx="16"/>
          </p:nvPr>
        </p:nvSpPr>
        <p:spPr/>
        <p:txBody>
          <a:bodyPr/>
          <a:lstStyle/>
          <a:p>
            <a:r>
              <a:rPr lang="nl-NL" dirty="0"/>
              <a:t>Opdracht 5</a:t>
            </a:r>
          </a:p>
        </p:txBody>
      </p:sp>
      <p:sp>
        <p:nvSpPr>
          <p:cNvPr id="8" name="Tijdelijke aanduiding voor tekst 7">
            <a:extLst>
              <a:ext uri="{FF2B5EF4-FFF2-40B4-BE49-F238E27FC236}">
                <a16:creationId xmlns:a16="http://schemas.microsoft.com/office/drawing/2014/main" id="{D6752DB7-8775-6486-A550-59B9C5932EA6}"/>
              </a:ext>
            </a:extLst>
          </p:cNvPr>
          <p:cNvSpPr>
            <a:spLocks noGrp="1"/>
          </p:cNvSpPr>
          <p:nvPr>
            <p:ph type="body" sz="quarter" idx="19"/>
          </p:nvPr>
        </p:nvSpPr>
        <p:spPr/>
        <p:txBody>
          <a:bodyPr/>
          <a:lstStyle/>
          <a:p>
            <a:r>
              <a:rPr lang="nl-NL" dirty="0"/>
              <a:t>Tussencheck</a:t>
            </a:r>
          </a:p>
        </p:txBody>
      </p:sp>
      <p:sp>
        <p:nvSpPr>
          <p:cNvPr id="10" name="Tijdelijke aanduiding voor tekst 9">
            <a:extLst>
              <a:ext uri="{FF2B5EF4-FFF2-40B4-BE49-F238E27FC236}">
                <a16:creationId xmlns:a16="http://schemas.microsoft.com/office/drawing/2014/main" id="{D0E72419-DE02-FB32-56CD-7DB786BA1F6E}"/>
              </a:ext>
            </a:extLst>
          </p:cNvPr>
          <p:cNvSpPr>
            <a:spLocks noGrp="1"/>
          </p:cNvSpPr>
          <p:nvPr>
            <p:ph type="body" sz="quarter" idx="22"/>
          </p:nvPr>
        </p:nvSpPr>
        <p:spPr/>
        <p:txBody>
          <a:bodyPr/>
          <a:lstStyle/>
          <a:p>
            <a:r>
              <a:rPr lang="nl-NL" dirty="0"/>
              <a:t>Verder oefenen</a:t>
            </a:r>
          </a:p>
        </p:txBody>
      </p:sp>
      <p:sp>
        <p:nvSpPr>
          <p:cNvPr id="17" name="Tijdelijke aanduiding voor tekst 16">
            <a:extLst>
              <a:ext uri="{FF2B5EF4-FFF2-40B4-BE49-F238E27FC236}">
                <a16:creationId xmlns:a16="http://schemas.microsoft.com/office/drawing/2014/main" id="{F5A27D6D-851D-D267-F755-8D5092E455F9}"/>
              </a:ext>
            </a:extLst>
          </p:cNvPr>
          <p:cNvSpPr>
            <a:spLocks noGrp="1"/>
          </p:cNvSpPr>
          <p:nvPr>
            <p:ph type="body" sz="quarter" idx="32"/>
          </p:nvPr>
        </p:nvSpPr>
        <p:spPr/>
        <p:txBody>
          <a:bodyPr/>
          <a:lstStyle/>
          <a:p>
            <a:r>
              <a:rPr lang="nl-NL" dirty="0"/>
              <a:t>Opdracht 3</a:t>
            </a:r>
          </a:p>
        </p:txBody>
      </p:sp>
    </p:spTree>
    <p:extLst>
      <p:ext uri="{BB962C8B-B14F-4D97-AF65-F5344CB8AC3E}">
        <p14:creationId xmlns:p14="http://schemas.microsoft.com/office/powerpoint/2010/main" val="2476153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57155C19-C907-1ADC-5D1B-6420CF9D8F54}"/>
              </a:ext>
            </a:extLst>
          </p:cNvPr>
          <p:cNvSpPr>
            <a:spLocks noGrp="1"/>
          </p:cNvSpPr>
          <p:nvPr>
            <p:ph type="body" sz="quarter" idx="10"/>
          </p:nvPr>
        </p:nvSpPr>
        <p:spPr/>
        <p:txBody>
          <a:bodyPr/>
          <a:lstStyle/>
          <a:p>
            <a:r>
              <a:rPr lang="nl-NL" dirty="0"/>
              <a:t>Een plan maken om de vraag te beantwoorden</a:t>
            </a:r>
          </a:p>
        </p:txBody>
      </p:sp>
      <p:pic>
        <p:nvPicPr>
          <p:cNvPr id="2" name="Onlinemedia 1" title="Een plan maken om de vraag te beantwoorden">
            <a:hlinkClick r:id="" action="ppaction://media"/>
            <a:extLst>
              <a:ext uri="{FF2B5EF4-FFF2-40B4-BE49-F238E27FC236}">
                <a16:creationId xmlns:a16="http://schemas.microsoft.com/office/drawing/2014/main" id="{29599F3B-7B1F-F540-C7BA-9C106F22E538}"/>
              </a:ext>
            </a:extLst>
          </p:cNvPr>
          <p:cNvPicPr>
            <a:picLocks noGrp="1" noRot="1" noChangeAspect="1"/>
          </p:cNvPicPr>
          <p:nvPr>
            <p:ph idx="1"/>
            <a:videoFile r:link="rId1"/>
          </p:nvPr>
        </p:nvPicPr>
        <p:blipFill>
          <a:blip r:embed="rId4"/>
          <a:stretch>
            <a:fillRect/>
          </a:stretch>
        </p:blipFill>
        <p:spPr>
          <a:xfrm>
            <a:off x="2163763" y="1481138"/>
            <a:ext cx="7723187" cy="4351337"/>
          </a:xfrm>
          <a:prstGeom prst="rect">
            <a:avLst/>
          </a:prstGeom>
        </p:spPr>
      </p:pic>
    </p:spTree>
    <p:extLst>
      <p:ext uri="{BB962C8B-B14F-4D97-AF65-F5344CB8AC3E}">
        <p14:creationId xmlns:p14="http://schemas.microsoft.com/office/powerpoint/2010/main" val="38212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3E955DA-B605-7C20-922C-AA8F1879B33A}"/>
              </a:ext>
            </a:extLst>
          </p:cNvPr>
          <p:cNvSpPr>
            <a:spLocks noGrp="1"/>
          </p:cNvSpPr>
          <p:nvPr>
            <p:ph type="title"/>
          </p:nvPr>
        </p:nvSpPr>
        <p:spPr>
          <a:xfrm>
            <a:off x="2339471" y="530226"/>
            <a:ext cx="657136" cy="632151"/>
          </a:xfrm>
        </p:spPr>
        <p:txBody>
          <a:bodyPr anchor="ctr">
            <a:normAutofit/>
          </a:bodyPr>
          <a:lstStyle/>
          <a:p>
            <a:r>
              <a:rPr lang="nl-NL" dirty="0"/>
              <a:t>1</a:t>
            </a:r>
          </a:p>
        </p:txBody>
      </p:sp>
      <p:sp>
        <p:nvSpPr>
          <p:cNvPr id="4" name="Tijdelijke aanduiding voor tekst 3">
            <a:extLst>
              <a:ext uri="{FF2B5EF4-FFF2-40B4-BE49-F238E27FC236}">
                <a16:creationId xmlns:a16="http://schemas.microsoft.com/office/drawing/2014/main" id="{4F8555B7-C657-D6A8-5A2B-DE301D44D949}"/>
              </a:ext>
            </a:extLst>
          </p:cNvPr>
          <p:cNvSpPr>
            <a:spLocks noGrp="1"/>
          </p:cNvSpPr>
          <p:nvPr>
            <p:ph type="body" sz="quarter" idx="10"/>
          </p:nvPr>
        </p:nvSpPr>
        <p:spPr>
          <a:xfrm>
            <a:off x="3019466" y="530225"/>
            <a:ext cx="8491814" cy="632151"/>
          </a:xfrm>
        </p:spPr>
        <p:txBody>
          <a:bodyPr/>
          <a:lstStyle/>
          <a:p>
            <a:r>
              <a:rPr lang="nl-NL" dirty="0"/>
              <a:t>Tosti maken</a:t>
            </a:r>
          </a:p>
        </p:txBody>
      </p:sp>
      <p:sp>
        <p:nvSpPr>
          <p:cNvPr id="8" name="Tekstvak 7">
            <a:extLst>
              <a:ext uri="{FF2B5EF4-FFF2-40B4-BE49-F238E27FC236}">
                <a16:creationId xmlns:a16="http://schemas.microsoft.com/office/drawing/2014/main" id="{2D9331B0-B82B-B965-27C6-BBFD67043DF2}"/>
              </a:ext>
            </a:extLst>
          </p:cNvPr>
          <p:cNvSpPr txBox="1"/>
          <p:nvPr/>
        </p:nvSpPr>
        <p:spPr>
          <a:xfrm>
            <a:off x="622301" y="4496938"/>
            <a:ext cx="11101125" cy="1658202"/>
          </a:xfrm>
          <a:prstGeom prst="rect">
            <a:avLst/>
          </a:prstGeom>
        </p:spPr>
        <p:txBody>
          <a:bodyPr vert="horz" wrap="square" lIns="91440" tIns="45720" rIns="91440" bIns="45720" rtlCol="0" anchor="t" anchorCtr="0">
            <a:normAutofit/>
          </a:bodyPr>
          <a:lstStyle/>
          <a:p>
            <a:pPr algn="l">
              <a:spcAft>
                <a:spcPts val="600"/>
              </a:spcAft>
            </a:pPr>
            <a:endParaRPr lang="nl-NL" sz="2000" b="0" dirty="0">
              <a:solidFill>
                <a:schemeClr val="tx1"/>
              </a:solidFill>
            </a:endParaRPr>
          </a:p>
        </p:txBody>
      </p:sp>
      <p:pic>
        <p:nvPicPr>
          <p:cNvPr id="5" name="Afbeelding 4">
            <a:extLst>
              <a:ext uri="{FF2B5EF4-FFF2-40B4-BE49-F238E27FC236}">
                <a16:creationId xmlns:a16="http://schemas.microsoft.com/office/drawing/2014/main" id="{EEC2C8A6-338E-B077-F21E-0A90309ED34C}"/>
              </a:ext>
            </a:extLst>
          </p:cNvPr>
          <p:cNvPicPr>
            <a:picLocks noChangeAspect="1"/>
          </p:cNvPicPr>
          <p:nvPr/>
        </p:nvPicPr>
        <p:blipFill>
          <a:blip r:embed="rId3"/>
          <a:stretch>
            <a:fillRect/>
          </a:stretch>
        </p:blipFill>
        <p:spPr>
          <a:xfrm>
            <a:off x="622300" y="1392444"/>
            <a:ext cx="10885859" cy="3636755"/>
          </a:xfrm>
          <a:prstGeom prst="rect">
            <a:avLst/>
          </a:prstGeom>
        </p:spPr>
      </p:pic>
    </p:spTree>
    <p:extLst>
      <p:ext uri="{BB962C8B-B14F-4D97-AF65-F5344CB8AC3E}">
        <p14:creationId xmlns:p14="http://schemas.microsoft.com/office/powerpoint/2010/main" val="388996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7CD822-0A08-FE83-4C62-8FAC5913EF27}"/>
              </a:ext>
            </a:extLst>
          </p:cNvPr>
          <p:cNvSpPr>
            <a:spLocks noGrp="1"/>
          </p:cNvSpPr>
          <p:nvPr>
            <p:ph type="title"/>
          </p:nvPr>
        </p:nvSpPr>
        <p:spPr/>
        <p:txBody>
          <a:bodyPr/>
          <a:lstStyle/>
          <a:p>
            <a:r>
              <a:rPr lang="nl-NL" dirty="0"/>
              <a:t>1</a:t>
            </a:r>
          </a:p>
        </p:txBody>
      </p:sp>
      <p:sp>
        <p:nvSpPr>
          <p:cNvPr id="4" name="Tijdelijke aanduiding voor tekst 3">
            <a:extLst>
              <a:ext uri="{FF2B5EF4-FFF2-40B4-BE49-F238E27FC236}">
                <a16:creationId xmlns:a16="http://schemas.microsoft.com/office/drawing/2014/main" id="{C52B053D-B8FB-7EA1-AEB6-3F5C9B7F6712}"/>
              </a:ext>
            </a:extLst>
          </p:cNvPr>
          <p:cNvSpPr>
            <a:spLocks noGrp="1"/>
          </p:cNvSpPr>
          <p:nvPr>
            <p:ph type="body" sz="quarter" idx="10"/>
          </p:nvPr>
        </p:nvSpPr>
        <p:spPr/>
        <p:txBody>
          <a:bodyPr/>
          <a:lstStyle/>
          <a:p>
            <a:r>
              <a:rPr lang="nl-NL" dirty="0"/>
              <a:t>Pasta maken</a:t>
            </a:r>
          </a:p>
        </p:txBody>
      </p:sp>
      <p:sp>
        <p:nvSpPr>
          <p:cNvPr id="5" name="Tekstvak 4">
            <a:extLst>
              <a:ext uri="{FF2B5EF4-FFF2-40B4-BE49-F238E27FC236}">
                <a16:creationId xmlns:a16="http://schemas.microsoft.com/office/drawing/2014/main" id="{8955C656-B799-1435-4683-17AB508B7EC9}"/>
              </a:ext>
            </a:extLst>
          </p:cNvPr>
          <p:cNvSpPr txBox="1"/>
          <p:nvPr/>
        </p:nvSpPr>
        <p:spPr>
          <a:xfrm>
            <a:off x="660400" y="5499338"/>
            <a:ext cx="7648504" cy="707886"/>
          </a:xfrm>
          <a:prstGeom prst="rect">
            <a:avLst/>
          </a:prstGeom>
        </p:spPr>
        <p:txBody>
          <a:bodyPr vert="horz" wrap="none" lIns="91440" tIns="45720" rIns="91440" bIns="45720" rtlCol="0" anchor="ctr">
            <a:spAutoFit/>
          </a:bodyPr>
          <a:lstStyle/>
          <a:p>
            <a:pPr algn="l">
              <a:buClr>
                <a:srgbClr val="655899"/>
              </a:buClr>
            </a:pPr>
            <a:r>
              <a:rPr lang="nl-NL" sz="2000" b="0" dirty="0">
                <a:solidFill>
                  <a:schemeClr val="tx1"/>
                </a:solidFill>
              </a:rPr>
              <a:t>Charlie maakt de pasta voor 5 personen. Ze wil zo min mogelijk betalen.</a:t>
            </a:r>
          </a:p>
          <a:p>
            <a:pPr algn="l">
              <a:buClr>
                <a:srgbClr val="655899"/>
              </a:buClr>
            </a:pPr>
            <a:r>
              <a:rPr lang="nl-NL" sz="2000" dirty="0"/>
              <a:t>Hoeveel moet Charlie in totaal betalen voor de tagliatelle en de kaas?</a:t>
            </a:r>
            <a:endParaRPr lang="nl-NL" sz="2000" b="0" dirty="0">
              <a:solidFill>
                <a:schemeClr val="tx1"/>
              </a:solidFill>
            </a:endParaRPr>
          </a:p>
        </p:txBody>
      </p:sp>
      <p:sp>
        <p:nvSpPr>
          <p:cNvPr id="6" name="Tekstvak 5">
            <a:extLst>
              <a:ext uri="{FF2B5EF4-FFF2-40B4-BE49-F238E27FC236}">
                <a16:creationId xmlns:a16="http://schemas.microsoft.com/office/drawing/2014/main" id="{B949EB3C-DF24-7962-4EC7-28FAF3590281}"/>
              </a:ext>
            </a:extLst>
          </p:cNvPr>
          <p:cNvSpPr txBox="1"/>
          <p:nvPr/>
        </p:nvSpPr>
        <p:spPr>
          <a:xfrm>
            <a:off x="7723279" y="1891089"/>
            <a:ext cx="3620658" cy="707886"/>
          </a:xfrm>
          <a:prstGeom prst="rect">
            <a:avLst/>
          </a:prstGeom>
          <a:ln w="9525">
            <a:solidFill>
              <a:srgbClr val="655899"/>
            </a:solidFill>
            <a:prstDash val="dash"/>
            <a:extLst>
              <a:ext uri="{C807C97D-BFC1-408E-A445-0C87EB9F89A2}">
                <ask:lineSketchStyleProps xmlns:ask="http://schemas.microsoft.com/office/drawing/2018/sketchyshapes" sd="2821181773">
                  <a:custGeom>
                    <a:avLst/>
                    <a:gdLst>
                      <a:gd name="connsiteX0" fmla="*/ 0 w 4245906"/>
                      <a:gd name="connsiteY0" fmla="*/ 0 h 769441"/>
                      <a:gd name="connsiteX1" fmla="*/ 564099 w 4245906"/>
                      <a:gd name="connsiteY1" fmla="*/ 0 h 769441"/>
                      <a:gd name="connsiteX2" fmla="*/ 1170657 w 4245906"/>
                      <a:gd name="connsiteY2" fmla="*/ 0 h 769441"/>
                      <a:gd name="connsiteX3" fmla="*/ 1862133 w 4245906"/>
                      <a:gd name="connsiteY3" fmla="*/ 0 h 769441"/>
                      <a:gd name="connsiteX4" fmla="*/ 2468691 w 4245906"/>
                      <a:gd name="connsiteY4" fmla="*/ 0 h 769441"/>
                      <a:gd name="connsiteX5" fmla="*/ 3160167 w 4245906"/>
                      <a:gd name="connsiteY5" fmla="*/ 0 h 769441"/>
                      <a:gd name="connsiteX6" fmla="*/ 3724266 w 4245906"/>
                      <a:gd name="connsiteY6" fmla="*/ 0 h 769441"/>
                      <a:gd name="connsiteX7" fmla="*/ 4245906 w 4245906"/>
                      <a:gd name="connsiteY7" fmla="*/ 0 h 769441"/>
                      <a:gd name="connsiteX8" fmla="*/ 4245906 w 4245906"/>
                      <a:gd name="connsiteY8" fmla="*/ 369332 h 769441"/>
                      <a:gd name="connsiteX9" fmla="*/ 4245906 w 4245906"/>
                      <a:gd name="connsiteY9" fmla="*/ 769441 h 769441"/>
                      <a:gd name="connsiteX10" fmla="*/ 3639348 w 4245906"/>
                      <a:gd name="connsiteY10" fmla="*/ 769441 h 769441"/>
                      <a:gd name="connsiteX11" fmla="*/ 2947872 w 4245906"/>
                      <a:gd name="connsiteY11" fmla="*/ 769441 h 769441"/>
                      <a:gd name="connsiteX12" fmla="*/ 2468691 w 4245906"/>
                      <a:gd name="connsiteY12" fmla="*/ 769441 h 769441"/>
                      <a:gd name="connsiteX13" fmla="*/ 1947051 w 4245906"/>
                      <a:gd name="connsiteY13" fmla="*/ 769441 h 769441"/>
                      <a:gd name="connsiteX14" fmla="*/ 1425411 w 4245906"/>
                      <a:gd name="connsiteY14" fmla="*/ 769441 h 769441"/>
                      <a:gd name="connsiteX15" fmla="*/ 776394 w 4245906"/>
                      <a:gd name="connsiteY15" fmla="*/ 769441 h 769441"/>
                      <a:gd name="connsiteX16" fmla="*/ 0 w 4245906"/>
                      <a:gd name="connsiteY16" fmla="*/ 769441 h 769441"/>
                      <a:gd name="connsiteX17" fmla="*/ 0 w 4245906"/>
                      <a:gd name="connsiteY17" fmla="*/ 384721 h 769441"/>
                      <a:gd name="connsiteX18" fmla="*/ 0 w 4245906"/>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45906" h="769441" fill="none" extrusionOk="0">
                        <a:moveTo>
                          <a:pt x="0" y="0"/>
                        </a:moveTo>
                        <a:cubicBezTo>
                          <a:pt x="280288" y="-7968"/>
                          <a:pt x="330638" y="28191"/>
                          <a:pt x="564099" y="0"/>
                        </a:cubicBezTo>
                        <a:cubicBezTo>
                          <a:pt x="797560" y="-28191"/>
                          <a:pt x="951698" y="-30136"/>
                          <a:pt x="1170657" y="0"/>
                        </a:cubicBezTo>
                        <a:cubicBezTo>
                          <a:pt x="1389616" y="30136"/>
                          <a:pt x="1571484" y="12988"/>
                          <a:pt x="1862133" y="0"/>
                        </a:cubicBezTo>
                        <a:cubicBezTo>
                          <a:pt x="2152782" y="-12988"/>
                          <a:pt x="2206456" y="-6986"/>
                          <a:pt x="2468691" y="0"/>
                        </a:cubicBezTo>
                        <a:cubicBezTo>
                          <a:pt x="2730926" y="6986"/>
                          <a:pt x="2833497" y="8449"/>
                          <a:pt x="3160167" y="0"/>
                        </a:cubicBezTo>
                        <a:cubicBezTo>
                          <a:pt x="3486837" y="-8449"/>
                          <a:pt x="3515603" y="-12593"/>
                          <a:pt x="3724266" y="0"/>
                        </a:cubicBezTo>
                        <a:cubicBezTo>
                          <a:pt x="3932929" y="12593"/>
                          <a:pt x="3988137" y="-24868"/>
                          <a:pt x="4245906" y="0"/>
                        </a:cubicBezTo>
                        <a:cubicBezTo>
                          <a:pt x="4235835" y="98637"/>
                          <a:pt x="4244886" y="231943"/>
                          <a:pt x="4245906" y="369332"/>
                        </a:cubicBezTo>
                        <a:cubicBezTo>
                          <a:pt x="4246926" y="506721"/>
                          <a:pt x="4264325" y="677822"/>
                          <a:pt x="4245906" y="769441"/>
                        </a:cubicBezTo>
                        <a:cubicBezTo>
                          <a:pt x="4023159" y="749814"/>
                          <a:pt x="3850564" y="781686"/>
                          <a:pt x="3639348" y="769441"/>
                        </a:cubicBezTo>
                        <a:cubicBezTo>
                          <a:pt x="3428132" y="757196"/>
                          <a:pt x="3252118" y="796700"/>
                          <a:pt x="2947872" y="769441"/>
                        </a:cubicBezTo>
                        <a:cubicBezTo>
                          <a:pt x="2643626" y="742182"/>
                          <a:pt x="2630292" y="786265"/>
                          <a:pt x="2468691" y="769441"/>
                        </a:cubicBezTo>
                        <a:cubicBezTo>
                          <a:pt x="2307090" y="752617"/>
                          <a:pt x="2158540" y="752113"/>
                          <a:pt x="1947051" y="769441"/>
                        </a:cubicBezTo>
                        <a:cubicBezTo>
                          <a:pt x="1735562" y="786769"/>
                          <a:pt x="1669132" y="786269"/>
                          <a:pt x="1425411" y="769441"/>
                        </a:cubicBezTo>
                        <a:cubicBezTo>
                          <a:pt x="1181690" y="752613"/>
                          <a:pt x="962874" y="783088"/>
                          <a:pt x="776394" y="769441"/>
                        </a:cubicBezTo>
                        <a:cubicBezTo>
                          <a:pt x="589914" y="755794"/>
                          <a:pt x="308185" y="788817"/>
                          <a:pt x="0" y="769441"/>
                        </a:cubicBezTo>
                        <a:cubicBezTo>
                          <a:pt x="-5635" y="667379"/>
                          <a:pt x="-6506" y="471211"/>
                          <a:pt x="0" y="384721"/>
                        </a:cubicBezTo>
                        <a:cubicBezTo>
                          <a:pt x="6506" y="298231"/>
                          <a:pt x="684" y="78269"/>
                          <a:pt x="0" y="0"/>
                        </a:cubicBezTo>
                        <a:close/>
                      </a:path>
                      <a:path w="4245906" h="769441" stroke="0" extrusionOk="0">
                        <a:moveTo>
                          <a:pt x="0" y="0"/>
                        </a:moveTo>
                        <a:cubicBezTo>
                          <a:pt x="118524" y="-19045"/>
                          <a:pt x="256465" y="8324"/>
                          <a:pt x="479181" y="0"/>
                        </a:cubicBezTo>
                        <a:cubicBezTo>
                          <a:pt x="701897" y="-8324"/>
                          <a:pt x="826114" y="4367"/>
                          <a:pt x="1128198" y="0"/>
                        </a:cubicBezTo>
                        <a:cubicBezTo>
                          <a:pt x="1430282" y="-4367"/>
                          <a:pt x="1508806" y="8375"/>
                          <a:pt x="1777215" y="0"/>
                        </a:cubicBezTo>
                        <a:cubicBezTo>
                          <a:pt x="2045624" y="-8375"/>
                          <a:pt x="2119587" y="-22043"/>
                          <a:pt x="2298855" y="0"/>
                        </a:cubicBezTo>
                        <a:cubicBezTo>
                          <a:pt x="2478123" y="22043"/>
                          <a:pt x="2667331" y="-5660"/>
                          <a:pt x="2778036" y="0"/>
                        </a:cubicBezTo>
                        <a:cubicBezTo>
                          <a:pt x="2888741" y="5660"/>
                          <a:pt x="3206407" y="-30121"/>
                          <a:pt x="3427053" y="0"/>
                        </a:cubicBezTo>
                        <a:cubicBezTo>
                          <a:pt x="3647699" y="30121"/>
                          <a:pt x="4034679" y="-16546"/>
                          <a:pt x="4245906" y="0"/>
                        </a:cubicBezTo>
                        <a:cubicBezTo>
                          <a:pt x="4232988" y="135027"/>
                          <a:pt x="4227434" y="231771"/>
                          <a:pt x="4245906" y="392415"/>
                        </a:cubicBezTo>
                        <a:cubicBezTo>
                          <a:pt x="4264378" y="553059"/>
                          <a:pt x="4234833" y="613796"/>
                          <a:pt x="4245906" y="769441"/>
                        </a:cubicBezTo>
                        <a:cubicBezTo>
                          <a:pt x="4055024" y="767169"/>
                          <a:pt x="3847224" y="758067"/>
                          <a:pt x="3596889" y="769441"/>
                        </a:cubicBezTo>
                        <a:cubicBezTo>
                          <a:pt x="3346554" y="780815"/>
                          <a:pt x="3260625" y="765506"/>
                          <a:pt x="3075249" y="769441"/>
                        </a:cubicBezTo>
                        <a:cubicBezTo>
                          <a:pt x="2889873" y="773376"/>
                          <a:pt x="2716818" y="789574"/>
                          <a:pt x="2596068" y="769441"/>
                        </a:cubicBezTo>
                        <a:cubicBezTo>
                          <a:pt x="2475318" y="749308"/>
                          <a:pt x="2277859" y="782271"/>
                          <a:pt x="2116887" y="769441"/>
                        </a:cubicBezTo>
                        <a:cubicBezTo>
                          <a:pt x="1955915" y="756611"/>
                          <a:pt x="1723430" y="779360"/>
                          <a:pt x="1595248" y="769441"/>
                        </a:cubicBezTo>
                        <a:cubicBezTo>
                          <a:pt x="1467066" y="759522"/>
                          <a:pt x="1200471" y="746909"/>
                          <a:pt x="1031149" y="769441"/>
                        </a:cubicBezTo>
                        <a:cubicBezTo>
                          <a:pt x="861827" y="791973"/>
                          <a:pt x="338478" y="789266"/>
                          <a:pt x="0" y="769441"/>
                        </a:cubicBezTo>
                        <a:cubicBezTo>
                          <a:pt x="-17941" y="654366"/>
                          <a:pt x="12248" y="523046"/>
                          <a:pt x="0" y="384721"/>
                        </a:cubicBezTo>
                        <a:cubicBezTo>
                          <a:pt x="-12248" y="246396"/>
                          <a:pt x="-12401" y="90058"/>
                          <a:pt x="0" y="0"/>
                        </a:cubicBezTo>
                        <a:close/>
                      </a:path>
                    </a:pathLst>
                  </a:custGeom>
                  <ask:type>
                    <ask:lineSketchNone/>
                  </ask:type>
                </ask:lineSketchStyleProps>
              </a:ext>
            </a:extLst>
          </a:ln>
        </p:spPr>
        <p:txBody>
          <a:bodyPr vert="horz" wrap="square" lIns="91440" tIns="45720" rIns="91440" bIns="45720" rtlCol="0" anchor="ctr">
            <a:spAutoFit/>
          </a:bodyPr>
          <a:lstStyle/>
          <a:p>
            <a:pPr>
              <a:buClr>
                <a:srgbClr val="655899"/>
              </a:buClr>
            </a:pPr>
            <a:r>
              <a:rPr lang="nl-NL" sz="2000" dirty="0">
                <a:solidFill>
                  <a:srgbClr val="655899"/>
                </a:solidFill>
              </a:rPr>
              <a:t>Ik reken uit hoeveel Charlie in totaal moet betalen.</a:t>
            </a:r>
          </a:p>
        </p:txBody>
      </p:sp>
      <p:sp>
        <p:nvSpPr>
          <p:cNvPr id="7" name="Tekstvak 6">
            <a:extLst>
              <a:ext uri="{FF2B5EF4-FFF2-40B4-BE49-F238E27FC236}">
                <a16:creationId xmlns:a16="http://schemas.microsoft.com/office/drawing/2014/main" id="{A1F77453-F9B3-0DFF-2D37-C48A21DF87E8}"/>
              </a:ext>
            </a:extLst>
          </p:cNvPr>
          <p:cNvSpPr txBox="1"/>
          <p:nvPr/>
        </p:nvSpPr>
        <p:spPr>
          <a:xfrm>
            <a:off x="7723279" y="2955220"/>
            <a:ext cx="3620658" cy="707886"/>
          </a:xfrm>
          <a:prstGeom prst="rect">
            <a:avLst/>
          </a:prstGeom>
          <a:ln w="9525">
            <a:solidFill>
              <a:srgbClr val="655899"/>
            </a:solidFill>
            <a:prstDash val="dash"/>
            <a:extLst>
              <a:ext uri="{C807C97D-BFC1-408E-A445-0C87EB9F89A2}">
                <ask:lineSketchStyleProps xmlns:ask="http://schemas.microsoft.com/office/drawing/2018/sketchyshapes" sd="1895967556">
                  <a:custGeom>
                    <a:avLst/>
                    <a:gdLst>
                      <a:gd name="connsiteX0" fmla="*/ 0 w 4245907"/>
                      <a:gd name="connsiteY0" fmla="*/ 0 h 769441"/>
                      <a:gd name="connsiteX1" fmla="*/ 403361 w 4245907"/>
                      <a:gd name="connsiteY1" fmla="*/ 0 h 769441"/>
                      <a:gd name="connsiteX2" fmla="*/ 891640 w 4245907"/>
                      <a:gd name="connsiteY2" fmla="*/ 0 h 769441"/>
                      <a:gd name="connsiteX3" fmla="*/ 1464838 w 4245907"/>
                      <a:gd name="connsiteY3" fmla="*/ 0 h 769441"/>
                      <a:gd name="connsiteX4" fmla="*/ 2038035 w 4245907"/>
                      <a:gd name="connsiteY4" fmla="*/ 0 h 769441"/>
                      <a:gd name="connsiteX5" fmla="*/ 2441397 w 4245907"/>
                      <a:gd name="connsiteY5" fmla="*/ 0 h 769441"/>
                      <a:gd name="connsiteX6" fmla="*/ 3014594 w 4245907"/>
                      <a:gd name="connsiteY6" fmla="*/ 0 h 769441"/>
                      <a:gd name="connsiteX7" fmla="*/ 3417955 w 4245907"/>
                      <a:gd name="connsiteY7" fmla="*/ 0 h 769441"/>
                      <a:gd name="connsiteX8" fmla="*/ 4245907 w 4245907"/>
                      <a:gd name="connsiteY8" fmla="*/ 0 h 769441"/>
                      <a:gd name="connsiteX9" fmla="*/ 4245907 w 4245907"/>
                      <a:gd name="connsiteY9" fmla="*/ 384721 h 769441"/>
                      <a:gd name="connsiteX10" fmla="*/ 4245907 w 4245907"/>
                      <a:gd name="connsiteY10" fmla="*/ 769441 h 769441"/>
                      <a:gd name="connsiteX11" fmla="*/ 3842546 w 4245907"/>
                      <a:gd name="connsiteY11" fmla="*/ 769441 h 769441"/>
                      <a:gd name="connsiteX12" fmla="*/ 3226889 w 4245907"/>
                      <a:gd name="connsiteY12" fmla="*/ 769441 h 769441"/>
                      <a:gd name="connsiteX13" fmla="*/ 2781069 w 4245907"/>
                      <a:gd name="connsiteY13" fmla="*/ 769441 h 769441"/>
                      <a:gd name="connsiteX14" fmla="*/ 2292790 w 4245907"/>
                      <a:gd name="connsiteY14" fmla="*/ 769441 h 769441"/>
                      <a:gd name="connsiteX15" fmla="*/ 1719592 w 4245907"/>
                      <a:gd name="connsiteY15" fmla="*/ 769441 h 769441"/>
                      <a:gd name="connsiteX16" fmla="*/ 1231313 w 4245907"/>
                      <a:gd name="connsiteY16" fmla="*/ 769441 h 769441"/>
                      <a:gd name="connsiteX17" fmla="*/ 700575 w 4245907"/>
                      <a:gd name="connsiteY17" fmla="*/ 769441 h 769441"/>
                      <a:gd name="connsiteX18" fmla="*/ 0 w 4245907"/>
                      <a:gd name="connsiteY18" fmla="*/ 769441 h 769441"/>
                      <a:gd name="connsiteX19" fmla="*/ 0 w 4245907"/>
                      <a:gd name="connsiteY19" fmla="*/ 400109 h 769441"/>
                      <a:gd name="connsiteX20" fmla="*/ 0 w 4245907"/>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45907" h="769441" fill="none" extrusionOk="0">
                        <a:moveTo>
                          <a:pt x="0" y="0"/>
                        </a:moveTo>
                        <a:cubicBezTo>
                          <a:pt x="136686" y="-19967"/>
                          <a:pt x="316379" y="42456"/>
                          <a:pt x="403361" y="0"/>
                        </a:cubicBezTo>
                        <a:cubicBezTo>
                          <a:pt x="490343" y="-42456"/>
                          <a:pt x="675911" y="47061"/>
                          <a:pt x="891640" y="0"/>
                        </a:cubicBezTo>
                        <a:cubicBezTo>
                          <a:pt x="1107369" y="-47061"/>
                          <a:pt x="1289282" y="3746"/>
                          <a:pt x="1464838" y="0"/>
                        </a:cubicBezTo>
                        <a:cubicBezTo>
                          <a:pt x="1640394" y="-3746"/>
                          <a:pt x="1819545" y="44873"/>
                          <a:pt x="2038035" y="0"/>
                        </a:cubicBezTo>
                        <a:cubicBezTo>
                          <a:pt x="2256525" y="-44873"/>
                          <a:pt x="2265306" y="3154"/>
                          <a:pt x="2441397" y="0"/>
                        </a:cubicBezTo>
                        <a:cubicBezTo>
                          <a:pt x="2617488" y="-3154"/>
                          <a:pt x="2894221" y="42559"/>
                          <a:pt x="3014594" y="0"/>
                        </a:cubicBezTo>
                        <a:cubicBezTo>
                          <a:pt x="3134967" y="-42559"/>
                          <a:pt x="3281265" y="2215"/>
                          <a:pt x="3417955" y="0"/>
                        </a:cubicBezTo>
                        <a:cubicBezTo>
                          <a:pt x="3554645" y="-2215"/>
                          <a:pt x="4009265" y="92845"/>
                          <a:pt x="4245907" y="0"/>
                        </a:cubicBezTo>
                        <a:cubicBezTo>
                          <a:pt x="4250424" y="110379"/>
                          <a:pt x="4210037" y="297414"/>
                          <a:pt x="4245907" y="384721"/>
                        </a:cubicBezTo>
                        <a:cubicBezTo>
                          <a:pt x="4281777" y="472028"/>
                          <a:pt x="4232049" y="647245"/>
                          <a:pt x="4245907" y="769441"/>
                        </a:cubicBezTo>
                        <a:cubicBezTo>
                          <a:pt x="4154074" y="805676"/>
                          <a:pt x="3962551" y="758341"/>
                          <a:pt x="3842546" y="769441"/>
                        </a:cubicBezTo>
                        <a:cubicBezTo>
                          <a:pt x="3722541" y="780541"/>
                          <a:pt x="3484361" y="729182"/>
                          <a:pt x="3226889" y="769441"/>
                        </a:cubicBezTo>
                        <a:cubicBezTo>
                          <a:pt x="2969417" y="809700"/>
                          <a:pt x="2953831" y="758877"/>
                          <a:pt x="2781069" y="769441"/>
                        </a:cubicBezTo>
                        <a:cubicBezTo>
                          <a:pt x="2608307" y="780005"/>
                          <a:pt x="2459428" y="755751"/>
                          <a:pt x="2292790" y="769441"/>
                        </a:cubicBezTo>
                        <a:cubicBezTo>
                          <a:pt x="2126152" y="783131"/>
                          <a:pt x="1986224" y="738278"/>
                          <a:pt x="1719592" y="769441"/>
                        </a:cubicBezTo>
                        <a:cubicBezTo>
                          <a:pt x="1452960" y="800604"/>
                          <a:pt x="1417568" y="739658"/>
                          <a:pt x="1231313" y="769441"/>
                        </a:cubicBezTo>
                        <a:cubicBezTo>
                          <a:pt x="1045058" y="799224"/>
                          <a:pt x="900657" y="759289"/>
                          <a:pt x="700575" y="769441"/>
                        </a:cubicBezTo>
                        <a:cubicBezTo>
                          <a:pt x="500493" y="779593"/>
                          <a:pt x="205809" y="692166"/>
                          <a:pt x="0" y="769441"/>
                        </a:cubicBezTo>
                        <a:cubicBezTo>
                          <a:pt x="-19671" y="659375"/>
                          <a:pt x="3686" y="558159"/>
                          <a:pt x="0" y="400109"/>
                        </a:cubicBezTo>
                        <a:cubicBezTo>
                          <a:pt x="-3686" y="242059"/>
                          <a:pt x="17029" y="114809"/>
                          <a:pt x="0" y="0"/>
                        </a:cubicBezTo>
                        <a:close/>
                      </a:path>
                      <a:path w="4245907" h="769441" stroke="0" extrusionOk="0">
                        <a:moveTo>
                          <a:pt x="0" y="0"/>
                        </a:moveTo>
                        <a:cubicBezTo>
                          <a:pt x="198491" y="-20498"/>
                          <a:pt x="420238" y="43047"/>
                          <a:pt x="530738" y="0"/>
                        </a:cubicBezTo>
                        <a:cubicBezTo>
                          <a:pt x="641238" y="-43047"/>
                          <a:pt x="913270" y="696"/>
                          <a:pt x="1019018" y="0"/>
                        </a:cubicBezTo>
                        <a:cubicBezTo>
                          <a:pt x="1124766" y="-696"/>
                          <a:pt x="1260493" y="14168"/>
                          <a:pt x="1422379" y="0"/>
                        </a:cubicBezTo>
                        <a:cubicBezTo>
                          <a:pt x="1584265" y="-14168"/>
                          <a:pt x="1826766" y="60901"/>
                          <a:pt x="1995576" y="0"/>
                        </a:cubicBezTo>
                        <a:cubicBezTo>
                          <a:pt x="2164386" y="-60901"/>
                          <a:pt x="2357744" y="41674"/>
                          <a:pt x="2611233" y="0"/>
                        </a:cubicBezTo>
                        <a:cubicBezTo>
                          <a:pt x="2864722" y="-41674"/>
                          <a:pt x="2982418" y="49684"/>
                          <a:pt x="3141971" y="0"/>
                        </a:cubicBezTo>
                        <a:cubicBezTo>
                          <a:pt x="3301524" y="-49684"/>
                          <a:pt x="3478706" y="30849"/>
                          <a:pt x="3630250" y="0"/>
                        </a:cubicBezTo>
                        <a:cubicBezTo>
                          <a:pt x="3781794" y="-30849"/>
                          <a:pt x="4084497" y="37490"/>
                          <a:pt x="4245907" y="0"/>
                        </a:cubicBezTo>
                        <a:cubicBezTo>
                          <a:pt x="4267462" y="155413"/>
                          <a:pt x="4216490" y="250987"/>
                          <a:pt x="4245907" y="377026"/>
                        </a:cubicBezTo>
                        <a:cubicBezTo>
                          <a:pt x="4275324" y="503065"/>
                          <a:pt x="4241212" y="627947"/>
                          <a:pt x="4245907" y="769441"/>
                        </a:cubicBezTo>
                        <a:cubicBezTo>
                          <a:pt x="4026597" y="815705"/>
                          <a:pt x="3842702" y="717872"/>
                          <a:pt x="3630250" y="769441"/>
                        </a:cubicBezTo>
                        <a:cubicBezTo>
                          <a:pt x="3417798" y="821010"/>
                          <a:pt x="3262901" y="744798"/>
                          <a:pt x="3014594" y="769441"/>
                        </a:cubicBezTo>
                        <a:cubicBezTo>
                          <a:pt x="2766287" y="794084"/>
                          <a:pt x="2720782" y="711962"/>
                          <a:pt x="2483856" y="769441"/>
                        </a:cubicBezTo>
                        <a:cubicBezTo>
                          <a:pt x="2246930" y="826920"/>
                          <a:pt x="2068291" y="727973"/>
                          <a:pt x="1868199" y="769441"/>
                        </a:cubicBezTo>
                        <a:cubicBezTo>
                          <a:pt x="1668107" y="810909"/>
                          <a:pt x="1496355" y="731486"/>
                          <a:pt x="1379920" y="769441"/>
                        </a:cubicBezTo>
                        <a:cubicBezTo>
                          <a:pt x="1263485" y="807396"/>
                          <a:pt x="1061904" y="752102"/>
                          <a:pt x="976559" y="769441"/>
                        </a:cubicBezTo>
                        <a:cubicBezTo>
                          <a:pt x="891214" y="786780"/>
                          <a:pt x="255919" y="711249"/>
                          <a:pt x="0" y="769441"/>
                        </a:cubicBezTo>
                        <a:cubicBezTo>
                          <a:pt x="-23695" y="657321"/>
                          <a:pt x="14942" y="563244"/>
                          <a:pt x="0" y="377026"/>
                        </a:cubicBezTo>
                        <a:cubicBezTo>
                          <a:pt x="-14942" y="190808"/>
                          <a:pt x="15641" y="84242"/>
                          <a:pt x="0" y="0"/>
                        </a:cubicBezTo>
                        <a:close/>
                      </a:path>
                    </a:pathLst>
                  </a:custGeom>
                  <ask:type>
                    <ask:lineSketchNone/>
                  </ask:type>
                </ask:lineSketchStyleProps>
              </a:ext>
            </a:extLst>
          </a:ln>
        </p:spPr>
        <p:txBody>
          <a:bodyPr vert="horz" wrap="square" lIns="91440" tIns="45720" rIns="91440" bIns="45720" rtlCol="0" anchor="ctr">
            <a:spAutoFit/>
          </a:bodyPr>
          <a:lstStyle/>
          <a:p>
            <a:pPr algn="l">
              <a:buClr>
                <a:srgbClr val="655899"/>
              </a:buClr>
            </a:pPr>
            <a:r>
              <a:rPr lang="nl-NL" sz="2000" b="0" dirty="0">
                <a:solidFill>
                  <a:srgbClr val="655899"/>
                </a:solidFill>
              </a:rPr>
              <a:t>Ik reken uit hoeveel tagliatelle en kaas Charlie nodig heeft.</a:t>
            </a:r>
          </a:p>
        </p:txBody>
      </p:sp>
      <p:sp>
        <p:nvSpPr>
          <p:cNvPr id="8" name="Tekstvak 7">
            <a:extLst>
              <a:ext uri="{FF2B5EF4-FFF2-40B4-BE49-F238E27FC236}">
                <a16:creationId xmlns:a16="http://schemas.microsoft.com/office/drawing/2014/main" id="{D1753A41-F611-E1BA-5406-90B80DA4B46F}"/>
              </a:ext>
            </a:extLst>
          </p:cNvPr>
          <p:cNvSpPr txBox="1"/>
          <p:nvPr/>
        </p:nvSpPr>
        <p:spPr>
          <a:xfrm>
            <a:off x="7723279" y="4035574"/>
            <a:ext cx="3620658" cy="1323439"/>
          </a:xfrm>
          <a:prstGeom prst="rect">
            <a:avLst/>
          </a:prstGeom>
          <a:ln w="9525">
            <a:solidFill>
              <a:srgbClr val="655899"/>
            </a:solidFill>
            <a:prstDash val="dash"/>
            <a:extLst>
              <a:ext uri="{C807C97D-BFC1-408E-A445-0C87EB9F89A2}">
                <ask:lineSketchStyleProps xmlns:ask="http://schemas.microsoft.com/office/drawing/2018/sketchyshapes" sd="4181483535">
                  <a:custGeom>
                    <a:avLst/>
                    <a:gdLst>
                      <a:gd name="connsiteX0" fmla="*/ 0 w 4245907"/>
                      <a:gd name="connsiteY0" fmla="*/ 0 h 1446550"/>
                      <a:gd name="connsiteX1" fmla="*/ 4245907 w 4245907"/>
                      <a:gd name="connsiteY1" fmla="*/ 0 h 1446550"/>
                      <a:gd name="connsiteX2" fmla="*/ 4245907 w 4245907"/>
                      <a:gd name="connsiteY2" fmla="*/ 1446550 h 1446550"/>
                      <a:gd name="connsiteX3" fmla="*/ 0 w 4245907"/>
                      <a:gd name="connsiteY3" fmla="*/ 1446550 h 1446550"/>
                      <a:gd name="connsiteX4" fmla="*/ 0 w 4245907"/>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907" h="1446550" fill="none" extrusionOk="0">
                        <a:moveTo>
                          <a:pt x="0" y="0"/>
                        </a:moveTo>
                        <a:cubicBezTo>
                          <a:pt x="1118876" y="127623"/>
                          <a:pt x="3421626" y="-38332"/>
                          <a:pt x="4245907" y="0"/>
                        </a:cubicBezTo>
                        <a:cubicBezTo>
                          <a:pt x="4254842" y="376405"/>
                          <a:pt x="4146012" y="727374"/>
                          <a:pt x="4245907" y="1446550"/>
                        </a:cubicBezTo>
                        <a:cubicBezTo>
                          <a:pt x="3612498" y="1484306"/>
                          <a:pt x="1852445" y="1583346"/>
                          <a:pt x="0" y="1446550"/>
                        </a:cubicBezTo>
                        <a:cubicBezTo>
                          <a:pt x="-10402" y="1039703"/>
                          <a:pt x="-5807" y="617992"/>
                          <a:pt x="0" y="0"/>
                        </a:cubicBezTo>
                        <a:close/>
                      </a:path>
                      <a:path w="4245907" h="1446550" stroke="0" extrusionOk="0">
                        <a:moveTo>
                          <a:pt x="0" y="0"/>
                        </a:moveTo>
                        <a:cubicBezTo>
                          <a:pt x="1730005" y="113645"/>
                          <a:pt x="2328772" y="94267"/>
                          <a:pt x="4245907" y="0"/>
                        </a:cubicBezTo>
                        <a:cubicBezTo>
                          <a:pt x="4281848" y="243861"/>
                          <a:pt x="4138539" y="757708"/>
                          <a:pt x="4245907" y="1446550"/>
                        </a:cubicBezTo>
                        <a:cubicBezTo>
                          <a:pt x="2388638" y="1334481"/>
                          <a:pt x="1483817" y="1432981"/>
                          <a:pt x="0" y="1446550"/>
                        </a:cubicBezTo>
                        <a:cubicBezTo>
                          <a:pt x="-95871" y="1114813"/>
                          <a:pt x="-55418" y="678910"/>
                          <a:pt x="0" y="0"/>
                        </a:cubicBezTo>
                        <a:close/>
                      </a:path>
                    </a:pathLst>
                  </a:custGeom>
                  <ask:type>
                    <ask:lineSketchNone/>
                  </ask:type>
                </ask:lineSketchStyleProps>
              </a:ext>
            </a:extLst>
          </a:ln>
        </p:spPr>
        <p:txBody>
          <a:bodyPr vert="horz" wrap="square" lIns="91440" tIns="45720" rIns="91440" bIns="45720" rtlCol="0" anchor="ctr">
            <a:spAutoFit/>
          </a:bodyPr>
          <a:lstStyle/>
          <a:p>
            <a:pPr algn="l">
              <a:buClr>
                <a:srgbClr val="655899"/>
              </a:buClr>
            </a:pPr>
            <a:r>
              <a:rPr lang="nl-NL" sz="2000" b="0" dirty="0">
                <a:solidFill>
                  <a:srgbClr val="655899"/>
                </a:solidFill>
              </a:rPr>
              <a:t>Ik bepaal welk merk tagliatelle ik kies en hoeveel verpakkingen tagliatelle en kaas Charlie nodig heeft.</a:t>
            </a:r>
          </a:p>
        </p:txBody>
      </p:sp>
      <p:pic>
        <p:nvPicPr>
          <p:cNvPr id="10" name="Afbeelding 9">
            <a:extLst>
              <a:ext uri="{FF2B5EF4-FFF2-40B4-BE49-F238E27FC236}">
                <a16:creationId xmlns:a16="http://schemas.microsoft.com/office/drawing/2014/main" id="{DBAC62DC-E053-F442-BA3A-481CDB433C88}"/>
              </a:ext>
            </a:extLst>
          </p:cNvPr>
          <p:cNvPicPr>
            <a:picLocks noChangeAspect="1"/>
          </p:cNvPicPr>
          <p:nvPr/>
        </p:nvPicPr>
        <p:blipFill>
          <a:blip r:embed="rId3"/>
          <a:stretch>
            <a:fillRect/>
          </a:stretch>
        </p:blipFill>
        <p:spPr>
          <a:xfrm>
            <a:off x="660399" y="1859028"/>
            <a:ext cx="6881239" cy="3499985"/>
          </a:xfrm>
          <a:prstGeom prst="rect">
            <a:avLst/>
          </a:prstGeom>
        </p:spPr>
      </p:pic>
    </p:spTree>
    <p:extLst>
      <p:ext uri="{BB962C8B-B14F-4D97-AF65-F5344CB8AC3E}">
        <p14:creationId xmlns:p14="http://schemas.microsoft.com/office/powerpoint/2010/main" val="82172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4D059127-D1BA-3C1A-0FA1-8FDD4E0CB237}"/>
              </a:ext>
            </a:extLst>
          </p:cNvPr>
          <p:cNvSpPr txBox="1"/>
          <p:nvPr/>
        </p:nvSpPr>
        <p:spPr>
          <a:xfrm>
            <a:off x="660400" y="5489639"/>
            <a:ext cx="7648504" cy="707886"/>
          </a:xfrm>
          <a:prstGeom prst="rect">
            <a:avLst/>
          </a:prstGeom>
        </p:spPr>
        <p:txBody>
          <a:bodyPr vert="horz" wrap="none" lIns="91440" tIns="45720" rIns="91440" bIns="45720" rtlCol="0" anchor="ctr">
            <a:spAutoFit/>
          </a:bodyPr>
          <a:lstStyle/>
          <a:p>
            <a:pPr algn="l">
              <a:buClr>
                <a:srgbClr val="655899"/>
              </a:buClr>
            </a:pPr>
            <a:r>
              <a:rPr lang="nl-NL" sz="2000" b="0" dirty="0">
                <a:solidFill>
                  <a:schemeClr val="tx1"/>
                </a:solidFill>
              </a:rPr>
              <a:t>Charlie maakt de pasta voor 5 personen. Ze wil zo min mogelijk betalen.</a:t>
            </a:r>
          </a:p>
          <a:p>
            <a:pPr algn="l">
              <a:buClr>
                <a:srgbClr val="655899"/>
              </a:buClr>
            </a:pPr>
            <a:r>
              <a:rPr lang="nl-NL" sz="2000" dirty="0"/>
              <a:t>Hoeveel moet Charlie in totaal betalen voor de tagliatelle en de kaas?</a:t>
            </a:r>
            <a:endParaRPr lang="nl-NL" sz="2000" b="0" dirty="0">
              <a:solidFill>
                <a:schemeClr val="tx1"/>
              </a:solidFill>
            </a:endParaRPr>
          </a:p>
        </p:txBody>
      </p:sp>
      <p:pic>
        <p:nvPicPr>
          <p:cNvPr id="5" name="Afbeelding 4">
            <a:extLst>
              <a:ext uri="{FF2B5EF4-FFF2-40B4-BE49-F238E27FC236}">
                <a16:creationId xmlns:a16="http://schemas.microsoft.com/office/drawing/2014/main" id="{A1C47A90-961F-4284-6964-9B5A50167C00}"/>
              </a:ext>
            </a:extLst>
          </p:cNvPr>
          <p:cNvPicPr>
            <a:picLocks noChangeAspect="1"/>
          </p:cNvPicPr>
          <p:nvPr/>
        </p:nvPicPr>
        <p:blipFill>
          <a:blip r:embed="rId3"/>
          <a:stretch>
            <a:fillRect/>
          </a:stretch>
        </p:blipFill>
        <p:spPr>
          <a:xfrm>
            <a:off x="660399" y="1859028"/>
            <a:ext cx="6881239" cy="3499985"/>
          </a:xfrm>
          <a:prstGeom prst="rect">
            <a:avLst/>
          </a:prstGeom>
        </p:spPr>
      </p:pic>
      <p:sp>
        <p:nvSpPr>
          <p:cNvPr id="6" name="Tekstvak 5">
            <a:extLst>
              <a:ext uri="{FF2B5EF4-FFF2-40B4-BE49-F238E27FC236}">
                <a16:creationId xmlns:a16="http://schemas.microsoft.com/office/drawing/2014/main" id="{DD8DFF6F-3E3D-0C68-1520-5F1D6C2178A6}"/>
              </a:ext>
            </a:extLst>
          </p:cNvPr>
          <p:cNvSpPr txBox="1"/>
          <p:nvPr/>
        </p:nvSpPr>
        <p:spPr>
          <a:xfrm>
            <a:off x="7730836" y="1859028"/>
            <a:ext cx="3620658" cy="707886"/>
          </a:xfrm>
          <a:prstGeom prst="rect">
            <a:avLst/>
          </a:prstGeom>
          <a:ln w="9525">
            <a:solidFill>
              <a:srgbClr val="655899"/>
            </a:solidFill>
            <a:prstDash val="dash"/>
            <a:extLst>
              <a:ext uri="{C807C97D-BFC1-408E-A445-0C87EB9F89A2}">
                <ask:lineSketchStyleProps xmlns:ask="http://schemas.microsoft.com/office/drawing/2018/sketchyshapes" sd="1895967556">
                  <a:custGeom>
                    <a:avLst/>
                    <a:gdLst>
                      <a:gd name="connsiteX0" fmla="*/ 0 w 4245907"/>
                      <a:gd name="connsiteY0" fmla="*/ 0 h 769441"/>
                      <a:gd name="connsiteX1" fmla="*/ 403361 w 4245907"/>
                      <a:gd name="connsiteY1" fmla="*/ 0 h 769441"/>
                      <a:gd name="connsiteX2" fmla="*/ 891640 w 4245907"/>
                      <a:gd name="connsiteY2" fmla="*/ 0 h 769441"/>
                      <a:gd name="connsiteX3" fmla="*/ 1464838 w 4245907"/>
                      <a:gd name="connsiteY3" fmla="*/ 0 h 769441"/>
                      <a:gd name="connsiteX4" fmla="*/ 2038035 w 4245907"/>
                      <a:gd name="connsiteY4" fmla="*/ 0 h 769441"/>
                      <a:gd name="connsiteX5" fmla="*/ 2441397 w 4245907"/>
                      <a:gd name="connsiteY5" fmla="*/ 0 h 769441"/>
                      <a:gd name="connsiteX6" fmla="*/ 3014594 w 4245907"/>
                      <a:gd name="connsiteY6" fmla="*/ 0 h 769441"/>
                      <a:gd name="connsiteX7" fmla="*/ 3417955 w 4245907"/>
                      <a:gd name="connsiteY7" fmla="*/ 0 h 769441"/>
                      <a:gd name="connsiteX8" fmla="*/ 4245907 w 4245907"/>
                      <a:gd name="connsiteY8" fmla="*/ 0 h 769441"/>
                      <a:gd name="connsiteX9" fmla="*/ 4245907 w 4245907"/>
                      <a:gd name="connsiteY9" fmla="*/ 384721 h 769441"/>
                      <a:gd name="connsiteX10" fmla="*/ 4245907 w 4245907"/>
                      <a:gd name="connsiteY10" fmla="*/ 769441 h 769441"/>
                      <a:gd name="connsiteX11" fmla="*/ 3842546 w 4245907"/>
                      <a:gd name="connsiteY11" fmla="*/ 769441 h 769441"/>
                      <a:gd name="connsiteX12" fmla="*/ 3226889 w 4245907"/>
                      <a:gd name="connsiteY12" fmla="*/ 769441 h 769441"/>
                      <a:gd name="connsiteX13" fmla="*/ 2781069 w 4245907"/>
                      <a:gd name="connsiteY13" fmla="*/ 769441 h 769441"/>
                      <a:gd name="connsiteX14" fmla="*/ 2292790 w 4245907"/>
                      <a:gd name="connsiteY14" fmla="*/ 769441 h 769441"/>
                      <a:gd name="connsiteX15" fmla="*/ 1719592 w 4245907"/>
                      <a:gd name="connsiteY15" fmla="*/ 769441 h 769441"/>
                      <a:gd name="connsiteX16" fmla="*/ 1231313 w 4245907"/>
                      <a:gd name="connsiteY16" fmla="*/ 769441 h 769441"/>
                      <a:gd name="connsiteX17" fmla="*/ 700575 w 4245907"/>
                      <a:gd name="connsiteY17" fmla="*/ 769441 h 769441"/>
                      <a:gd name="connsiteX18" fmla="*/ 0 w 4245907"/>
                      <a:gd name="connsiteY18" fmla="*/ 769441 h 769441"/>
                      <a:gd name="connsiteX19" fmla="*/ 0 w 4245907"/>
                      <a:gd name="connsiteY19" fmla="*/ 400109 h 769441"/>
                      <a:gd name="connsiteX20" fmla="*/ 0 w 4245907"/>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45907" h="769441" fill="none" extrusionOk="0">
                        <a:moveTo>
                          <a:pt x="0" y="0"/>
                        </a:moveTo>
                        <a:cubicBezTo>
                          <a:pt x="136686" y="-19967"/>
                          <a:pt x="316379" y="42456"/>
                          <a:pt x="403361" y="0"/>
                        </a:cubicBezTo>
                        <a:cubicBezTo>
                          <a:pt x="490343" y="-42456"/>
                          <a:pt x="675911" y="47061"/>
                          <a:pt x="891640" y="0"/>
                        </a:cubicBezTo>
                        <a:cubicBezTo>
                          <a:pt x="1107369" y="-47061"/>
                          <a:pt x="1289282" y="3746"/>
                          <a:pt x="1464838" y="0"/>
                        </a:cubicBezTo>
                        <a:cubicBezTo>
                          <a:pt x="1640394" y="-3746"/>
                          <a:pt x="1819545" y="44873"/>
                          <a:pt x="2038035" y="0"/>
                        </a:cubicBezTo>
                        <a:cubicBezTo>
                          <a:pt x="2256525" y="-44873"/>
                          <a:pt x="2265306" y="3154"/>
                          <a:pt x="2441397" y="0"/>
                        </a:cubicBezTo>
                        <a:cubicBezTo>
                          <a:pt x="2617488" y="-3154"/>
                          <a:pt x="2894221" y="42559"/>
                          <a:pt x="3014594" y="0"/>
                        </a:cubicBezTo>
                        <a:cubicBezTo>
                          <a:pt x="3134967" y="-42559"/>
                          <a:pt x="3281265" y="2215"/>
                          <a:pt x="3417955" y="0"/>
                        </a:cubicBezTo>
                        <a:cubicBezTo>
                          <a:pt x="3554645" y="-2215"/>
                          <a:pt x="4009265" y="92845"/>
                          <a:pt x="4245907" y="0"/>
                        </a:cubicBezTo>
                        <a:cubicBezTo>
                          <a:pt x="4250424" y="110379"/>
                          <a:pt x="4210037" y="297414"/>
                          <a:pt x="4245907" y="384721"/>
                        </a:cubicBezTo>
                        <a:cubicBezTo>
                          <a:pt x="4281777" y="472028"/>
                          <a:pt x="4232049" y="647245"/>
                          <a:pt x="4245907" y="769441"/>
                        </a:cubicBezTo>
                        <a:cubicBezTo>
                          <a:pt x="4154074" y="805676"/>
                          <a:pt x="3962551" y="758341"/>
                          <a:pt x="3842546" y="769441"/>
                        </a:cubicBezTo>
                        <a:cubicBezTo>
                          <a:pt x="3722541" y="780541"/>
                          <a:pt x="3484361" y="729182"/>
                          <a:pt x="3226889" y="769441"/>
                        </a:cubicBezTo>
                        <a:cubicBezTo>
                          <a:pt x="2969417" y="809700"/>
                          <a:pt x="2953831" y="758877"/>
                          <a:pt x="2781069" y="769441"/>
                        </a:cubicBezTo>
                        <a:cubicBezTo>
                          <a:pt x="2608307" y="780005"/>
                          <a:pt x="2459428" y="755751"/>
                          <a:pt x="2292790" y="769441"/>
                        </a:cubicBezTo>
                        <a:cubicBezTo>
                          <a:pt x="2126152" y="783131"/>
                          <a:pt x="1986224" y="738278"/>
                          <a:pt x="1719592" y="769441"/>
                        </a:cubicBezTo>
                        <a:cubicBezTo>
                          <a:pt x="1452960" y="800604"/>
                          <a:pt x="1417568" y="739658"/>
                          <a:pt x="1231313" y="769441"/>
                        </a:cubicBezTo>
                        <a:cubicBezTo>
                          <a:pt x="1045058" y="799224"/>
                          <a:pt x="900657" y="759289"/>
                          <a:pt x="700575" y="769441"/>
                        </a:cubicBezTo>
                        <a:cubicBezTo>
                          <a:pt x="500493" y="779593"/>
                          <a:pt x="205809" y="692166"/>
                          <a:pt x="0" y="769441"/>
                        </a:cubicBezTo>
                        <a:cubicBezTo>
                          <a:pt x="-19671" y="659375"/>
                          <a:pt x="3686" y="558159"/>
                          <a:pt x="0" y="400109"/>
                        </a:cubicBezTo>
                        <a:cubicBezTo>
                          <a:pt x="-3686" y="242059"/>
                          <a:pt x="17029" y="114809"/>
                          <a:pt x="0" y="0"/>
                        </a:cubicBezTo>
                        <a:close/>
                      </a:path>
                      <a:path w="4245907" h="769441" stroke="0" extrusionOk="0">
                        <a:moveTo>
                          <a:pt x="0" y="0"/>
                        </a:moveTo>
                        <a:cubicBezTo>
                          <a:pt x="198491" y="-20498"/>
                          <a:pt x="420238" y="43047"/>
                          <a:pt x="530738" y="0"/>
                        </a:cubicBezTo>
                        <a:cubicBezTo>
                          <a:pt x="641238" y="-43047"/>
                          <a:pt x="913270" y="696"/>
                          <a:pt x="1019018" y="0"/>
                        </a:cubicBezTo>
                        <a:cubicBezTo>
                          <a:pt x="1124766" y="-696"/>
                          <a:pt x="1260493" y="14168"/>
                          <a:pt x="1422379" y="0"/>
                        </a:cubicBezTo>
                        <a:cubicBezTo>
                          <a:pt x="1584265" y="-14168"/>
                          <a:pt x="1826766" y="60901"/>
                          <a:pt x="1995576" y="0"/>
                        </a:cubicBezTo>
                        <a:cubicBezTo>
                          <a:pt x="2164386" y="-60901"/>
                          <a:pt x="2357744" y="41674"/>
                          <a:pt x="2611233" y="0"/>
                        </a:cubicBezTo>
                        <a:cubicBezTo>
                          <a:pt x="2864722" y="-41674"/>
                          <a:pt x="2982418" y="49684"/>
                          <a:pt x="3141971" y="0"/>
                        </a:cubicBezTo>
                        <a:cubicBezTo>
                          <a:pt x="3301524" y="-49684"/>
                          <a:pt x="3478706" y="30849"/>
                          <a:pt x="3630250" y="0"/>
                        </a:cubicBezTo>
                        <a:cubicBezTo>
                          <a:pt x="3781794" y="-30849"/>
                          <a:pt x="4084497" y="37490"/>
                          <a:pt x="4245907" y="0"/>
                        </a:cubicBezTo>
                        <a:cubicBezTo>
                          <a:pt x="4267462" y="155413"/>
                          <a:pt x="4216490" y="250987"/>
                          <a:pt x="4245907" y="377026"/>
                        </a:cubicBezTo>
                        <a:cubicBezTo>
                          <a:pt x="4275324" y="503065"/>
                          <a:pt x="4241212" y="627947"/>
                          <a:pt x="4245907" y="769441"/>
                        </a:cubicBezTo>
                        <a:cubicBezTo>
                          <a:pt x="4026597" y="815705"/>
                          <a:pt x="3842702" y="717872"/>
                          <a:pt x="3630250" y="769441"/>
                        </a:cubicBezTo>
                        <a:cubicBezTo>
                          <a:pt x="3417798" y="821010"/>
                          <a:pt x="3262901" y="744798"/>
                          <a:pt x="3014594" y="769441"/>
                        </a:cubicBezTo>
                        <a:cubicBezTo>
                          <a:pt x="2766287" y="794084"/>
                          <a:pt x="2720782" y="711962"/>
                          <a:pt x="2483856" y="769441"/>
                        </a:cubicBezTo>
                        <a:cubicBezTo>
                          <a:pt x="2246930" y="826920"/>
                          <a:pt x="2068291" y="727973"/>
                          <a:pt x="1868199" y="769441"/>
                        </a:cubicBezTo>
                        <a:cubicBezTo>
                          <a:pt x="1668107" y="810909"/>
                          <a:pt x="1496355" y="731486"/>
                          <a:pt x="1379920" y="769441"/>
                        </a:cubicBezTo>
                        <a:cubicBezTo>
                          <a:pt x="1263485" y="807396"/>
                          <a:pt x="1061904" y="752102"/>
                          <a:pt x="976559" y="769441"/>
                        </a:cubicBezTo>
                        <a:cubicBezTo>
                          <a:pt x="891214" y="786780"/>
                          <a:pt x="255919" y="711249"/>
                          <a:pt x="0" y="769441"/>
                        </a:cubicBezTo>
                        <a:cubicBezTo>
                          <a:pt x="-23695" y="657321"/>
                          <a:pt x="14942" y="563244"/>
                          <a:pt x="0" y="377026"/>
                        </a:cubicBezTo>
                        <a:cubicBezTo>
                          <a:pt x="-14942" y="190808"/>
                          <a:pt x="15641" y="84242"/>
                          <a:pt x="0" y="0"/>
                        </a:cubicBezTo>
                        <a:close/>
                      </a:path>
                    </a:pathLst>
                  </a:custGeom>
                  <ask:type>
                    <ask:lineSketchNone/>
                  </ask:type>
                </ask:lineSketchStyleProps>
              </a:ext>
            </a:extLst>
          </a:ln>
        </p:spPr>
        <p:txBody>
          <a:bodyPr vert="horz" wrap="square" lIns="91440" tIns="45720" rIns="91440" bIns="45720" rtlCol="0" anchor="ctr">
            <a:spAutoFit/>
          </a:bodyPr>
          <a:lstStyle/>
          <a:p>
            <a:pPr algn="l">
              <a:buClr>
                <a:srgbClr val="655899"/>
              </a:buClr>
            </a:pPr>
            <a:r>
              <a:rPr lang="nl-NL" sz="2000" b="0" dirty="0">
                <a:solidFill>
                  <a:srgbClr val="655899"/>
                </a:solidFill>
              </a:rPr>
              <a:t>1. Ik reken uit hoeveel tagliatelle en kaas Charlie nodig heeft.</a:t>
            </a:r>
          </a:p>
        </p:txBody>
      </p:sp>
      <p:sp>
        <p:nvSpPr>
          <p:cNvPr id="7" name="Tekstvak 6">
            <a:extLst>
              <a:ext uri="{FF2B5EF4-FFF2-40B4-BE49-F238E27FC236}">
                <a16:creationId xmlns:a16="http://schemas.microsoft.com/office/drawing/2014/main" id="{C3752F1C-19F8-90D0-DF3B-A37BCC597E36}"/>
              </a:ext>
            </a:extLst>
          </p:cNvPr>
          <p:cNvSpPr txBox="1"/>
          <p:nvPr/>
        </p:nvSpPr>
        <p:spPr>
          <a:xfrm>
            <a:off x="7730836" y="2947300"/>
            <a:ext cx="3620658" cy="1323439"/>
          </a:xfrm>
          <a:prstGeom prst="rect">
            <a:avLst/>
          </a:prstGeom>
          <a:ln w="9525">
            <a:solidFill>
              <a:srgbClr val="655899"/>
            </a:solidFill>
            <a:prstDash val="dash"/>
            <a:extLst>
              <a:ext uri="{C807C97D-BFC1-408E-A445-0C87EB9F89A2}">
                <ask:lineSketchStyleProps xmlns:ask="http://schemas.microsoft.com/office/drawing/2018/sketchyshapes" sd="4181483535">
                  <a:custGeom>
                    <a:avLst/>
                    <a:gdLst>
                      <a:gd name="connsiteX0" fmla="*/ 0 w 4245907"/>
                      <a:gd name="connsiteY0" fmla="*/ 0 h 1446550"/>
                      <a:gd name="connsiteX1" fmla="*/ 4245907 w 4245907"/>
                      <a:gd name="connsiteY1" fmla="*/ 0 h 1446550"/>
                      <a:gd name="connsiteX2" fmla="*/ 4245907 w 4245907"/>
                      <a:gd name="connsiteY2" fmla="*/ 1446550 h 1446550"/>
                      <a:gd name="connsiteX3" fmla="*/ 0 w 4245907"/>
                      <a:gd name="connsiteY3" fmla="*/ 1446550 h 1446550"/>
                      <a:gd name="connsiteX4" fmla="*/ 0 w 4245907"/>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5907" h="1446550" fill="none" extrusionOk="0">
                        <a:moveTo>
                          <a:pt x="0" y="0"/>
                        </a:moveTo>
                        <a:cubicBezTo>
                          <a:pt x="1118876" y="127623"/>
                          <a:pt x="3421626" y="-38332"/>
                          <a:pt x="4245907" y="0"/>
                        </a:cubicBezTo>
                        <a:cubicBezTo>
                          <a:pt x="4254842" y="376405"/>
                          <a:pt x="4146012" y="727374"/>
                          <a:pt x="4245907" y="1446550"/>
                        </a:cubicBezTo>
                        <a:cubicBezTo>
                          <a:pt x="3612498" y="1484306"/>
                          <a:pt x="1852445" y="1583346"/>
                          <a:pt x="0" y="1446550"/>
                        </a:cubicBezTo>
                        <a:cubicBezTo>
                          <a:pt x="-10402" y="1039703"/>
                          <a:pt x="-5807" y="617992"/>
                          <a:pt x="0" y="0"/>
                        </a:cubicBezTo>
                        <a:close/>
                      </a:path>
                      <a:path w="4245907" h="1446550" stroke="0" extrusionOk="0">
                        <a:moveTo>
                          <a:pt x="0" y="0"/>
                        </a:moveTo>
                        <a:cubicBezTo>
                          <a:pt x="1730005" y="113645"/>
                          <a:pt x="2328772" y="94267"/>
                          <a:pt x="4245907" y="0"/>
                        </a:cubicBezTo>
                        <a:cubicBezTo>
                          <a:pt x="4281848" y="243861"/>
                          <a:pt x="4138539" y="757708"/>
                          <a:pt x="4245907" y="1446550"/>
                        </a:cubicBezTo>
                        <a:cubicBezTo>
                          <a:pt x="2388638" y="1334481"/>
                          <a:pt x="1483817" y="1432981"/>
                          <a:pt x="0" y="1446550"/>
                        </a:cubicBezTo>
                        <a:cubicBezTo>
                          <a:pt x="-95871" y="1114813"/>
                          <a:pt x="-55418" y="678910"/>
                          <a:pt x="0" y="0"/>
                        </a:cubicBezTo>
                        <a:close/>
                      </a:path>
                    </a:pathLst>
                  </a:custGeom>
                  <ask:type>
                    <ask:lineSketchNone/>
                  </ask:type>
                </ask:lineSketchStyleProps>
              </a:ext>
            </a:extLst>
          </a:ln>
        </p:spPr>
        <p:txBody>
          <a:bodyPr vert="horz" wrap="square" lIns="91440" tIns="45720" rIns="91440" bIns="45720" rtlCol="0" anchor="ctr">
            <a:spAutoFit/>
          </a:bodyPr>
          <a:lstStyle/>
          <a:p>
            <a:pPr algn="l">
              <a:buClr>
                <a:srgbClr val="655899"/>
              </a:buClr>
            </a:pPr>
            <a:r>
              <a:rPr lang="nl-NL" sz="2000" b="0" dirty="0">
                <a:solidFill>
                  <a:srgbClr val="655899"/>
                </a:solidFill>
              </a:rPr>
              <a:t>2. Ik bepaal welk merk tagliatelle ik kies en hoeveel verpakkingen tagliatelle en kaas Charlie nodig heeft.</a:t>
            </a:r>
          </a:p>
        </p:txBody>
      </p:sp>
      <p:sp>
        <p:nvSpPr>
          <p:cNvPr id="8" name="Tekstvak 7">
            <a:extLst>
              <a:ext uri="{FF2B5EF4-FFF2-40B4-BE49-F238E27FC236}">
                <a16:creationId xmlns:a16="http://schemas.microsoft.com/office/drawing/2014/main" id="{2F28CECA-ECC1-3A01-395A-50AB4B7880D8}"/>
              </a:ext>
            </a:extLst>
          </p:cNvPr>
          <p:cNvSpPr txBox="1"/>
          <p:nvPr/>
        </p:nvSpPr>
        <p:spPr>
          <a:xfrm>
            <a:off x="7730836" y="4651127"/>
            <a:ext cx="3620658" cy="707886"/>
          </a:xfrm>
          <a:prstGeom prst="rect">
            <a:avLst/>
          </a:prstGeom>
          <a:ln w="9525">
            <a:solidFill>
              <a:srgbClr val="655899"/>
            </a:solidFill>
            <a:prstDash val="dash"/>
            <a:extLst>
              <a:ext uri="{C807C97D-BFC1-408E-A445-0C87EB9F89A2}">
                <ask:lineSketchStyleProps xmlns:ask="http://schemas.microsoft.com/office/drawing/2018/sketchyshapes" sd="2821181773">
                  <a:custGeom>
                    <a:avLst/>
                    <a:gdLst>
                      <a:gd name="connsiteX0" fmla="*/ 0 w 4245906"/>
                      <a:gd name="connsiteY0" fmla="*/ 0 h 769441"/>
                      <a:gd name="connsiteX1" fmla="*/ 564099 w 4245906"/>
                      <a:gd name="connsiteY1" fmla="*/ 0 h 769441"/>
                      <a:gd name="connsiteX2" fmla="*/ 1170657 w 4245906"/>
                      <a:gd name="connsiteY2" fmla="*/ 0 h 769441"/>
                      <a:gd name="connsiteX3" fmla="*/ 1862133 w 4245906"/>
                      <a:gd name="connsiteY3" fmla="*/ 0 h 769441"/>
                      <a:gd name="connsiteX4" fmla="*/ 2468691 w 4245906"/>
                      <a:gd name="connsiteY4" fmla="*/ 0 h 769441"/>
                      <a:gd name="connsiteX5" fmla="*/ 3160167 w 4245906"/>
                      <a:gd name="connsiteY5" fmla="*/ 0 h 769441"/>
                      <a:gd name="connsiteX6" fmla="*/ 3724266 w 4245906"/>
                      <a:gd name="connsiteY6" fmla="*/ 0 h 769441"/>
                      <a:gd name="connsiteX7" fmla="*/ 4245906 w 4245906"/>
                      <a:gd name="connsiteY7" fmla="*/ 0 h 769441"/>
                      <a:gd name="connsiteX8" fmla="*/ 4245906 w 4245906"/>
                      <a:gd name="connsiteY8" fmla="*/ 369332 h 769441"/>
                      <a:gd name="connsiteX9" fmla="*/ 4245906 w 4245906"/>
                      <a:gd name="connsiteY9" fmla="*/ 769441 h 769441"/>
                      <a:gd name="connsiteX10" fmla="*/ 3639348 w 4245906"/>
                      <a:gd name="connsiteY10" fmla="*/ 769441 h 769441"/>
                      <a:gd name="connsiteX11" fmla="*/ 2947872 w 4245906"/>
                      <a:gd name="connsiteY11" fmla="*/ 769441 h 769441"/>
                      <a:gd name="connsiteX12" fmla="*/ 2468691 w 4245906"/>
                      <a:gd name="connsiteY12" fmla="*/ 769441 h 769441"/>
                      <a:gd name="connsiteX13" fmla="*/ 1947051 w 4245906"/>
                      <a:gd name="connsiteY13" fmla="*/ 769441 h 769441"/>
                      <a:gd name="connsiteX14" fmla="*/ 1425411 w 4245906"/>
                      <a:gd name="connsiteY14" fmla="*/ 769441 h 769441"/>
                      <a:gd name="connsiteX15" fmla="*/ 776394 w 4245906"/>
                      <a:gd name="connsiteY15" fmla="*/ 769441 h 769441"/>
                      <a:gd name="connsiteX16" fmla="*/ 0 w 4245906"/>
                      <a:gd name="connsiteY16" fmla="*/ 769441 h 769441"/>
                      <a:gd name="connsiteX17" fmla="*/ 0 w 4245906"/>
                      <a:gd name="connsiteY17" fmla="*/ 384721 h 769441"/>
                      <a:gd name="connsiteX18" fmla="*/ 0 w 4245906"/>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45906" h="769441" fill="none" extrusionOk="0">
                        <a:moveTo>
                          <a:pt x="0" y="0"/>
                        </a:moveTo>
                        <a:cubicBezTo>
                          <a:pt x="280288" y="-7968"/>
                          <a:pt x="330638" y="28191"/>
                          <a:pt x="564099" y="0"/>
                        </a:cubicBezTo>
                        <a:cubicBezTo>
                          <a:pt x="797560" y="-28191"/>
                          <a:pt x="951698" y="-30136"/>
                          <a:pt x="1170657" y="0"/>
                        </a:cubicBezTo>
                        <a:cubicBezTo>
                          <a:pt x="1389616" y="30136"/>
                          <a:pt x="1571484" y="12988"/>
                          <a:pt x="1862133" y="0"/>
                        </a:cubicBezTo>
                        <a:cubicBezTo>
                          <a:pt x="2152782" y="-12988"/>
                          <a:pt x="2206456" y="-6986"/>
                          <a:pt x="2468691" y="0"/>
                        </a:cubicBezTo>
                        <a:cubicBezTo>
                          <a:pt x="2730926" y="6986"/>
                          <a:pt x="2833497" y="8449"/>
                          <a:pt x="3160167" y="0"/>
                        </a:cubicBezTo>
                        <a:cubicBezTo>
                          <a:pt x="3486837" y="-8449"/>
                          <a:pt x="3515603" y="-12593"/>
                          <a:pt x="3724266" y="0"/>
                        </a:cubicBezTo>
                        <a:cubicBezTo>
                          <a:pt x="3932929" y="12593"/>
                          <a:pt x="3988137" y="-24868"/>
                          <a:pt x="4245906" y="0"/>
                        </a:cubicBezTo>
                        <a:cubicBezTo>
                          <a:pt x="4235835" y="98637"/>
                          <a:pt x="4244886" y="231943"/>
                          <a:pt x="4245906" y="369332"/>
                        </a:cubicBezTo>
                        <a:cubicBezTo>
                          <a:pt x="4246926" y="506721"/>
                          <a:pt x="4264325" y="677822"/>
                          <a:pt x="4245906" y="769441"/>
                        </a:cubicBezTo>
                        <a:cubicBezTo>
                          <a:pt x="4023159" y="749814"/>
                          <a:pt x="3850564" y="781686"/>
                          <a:pt x="3639348" y="769441"/>
                        </a:cubicBezTo>
                        <a:cubicBezTo>
                          <a:pt x="3428132" y="757196"/>
                          <a:pt x="3252118" y="796700"/>
                          <a:pt x="2947872" y="769441"/>
                        </a:cubicBezTo>
                        <a:cubicBezTo>
                          <a:pt x="2643626" y="742182"/>
                          <a:pt x="2630292" y="786265"/>
                          <a:pt x="2468691" y="769441"/>
                        </a:cubicBezTo>
                        <a:cubicBezTo>
                          <a:pt x="2307090" y="752617"/>
                          <a:pt x="2158540" y="752113"/>
                          <a:pt x="1947051" y="769441"/>
                        </a:cubicBezTo>
                        <a:cubicBezTo>
                          <a:pt x="1735562" y="786769"/>
                          <a:pt x="1669132" y="786269"/>
                          <a:pt x="1425411" y="769441"/>
                        </a:cubicBezTo>
                        <a:cubicBezTo>
                          <a:pt x="1181690" y="752613"/>
                          <a:pt x="962874" y="783088"/>
                          <a:pt x="776394" y="769441"/>
                        </a:cubicBezTo>
                        <a:cubicBezTo>
                          <a:pt x="589914" y="755794"/>
                          <a:pt x="308185" y="788817"/>
                          <a:pt x="0" y="769441"/>
                        </a:cubicBezTo>
                        <a:cubicBezTo>
                          <a:pt x="-5635" y="667379"/>
                          <a:pt x="-6506" y="471211"/>
                          <a:pt x="0" y="384721"/>
                        </a:cubicBezTo>
                        <a:cubicBezTo>
                          <a:pt x="6506" y="298231"/>
                          <a:pt x="684" y="78269"/>
                          <a:pt x="0" y="0"/>
                        </a:cubicBezTo>
                        <a:close/>
                      </a:path>
                      <a:path w="4245906" h="769441" stroke="0" extrusionOk="0">
                        <a:moveTo>
                          <a:pt x="0" y="0"/>
                        </a:moveTo>
                        <a:cubicBezTo>
                          <a:pt x="118524" y="-19045"/>
                          <a:pt x="256465" y="8324"/>
                          <a:pt x="479181" y="0"/>
                        </a:cubicBezTo>
                        <a:cubicBezTo>
                          <a:pt x="701897" y="-8324"/>
                          <a:pt x="826114" y="4367"/>
                          <a:pt x="1128198" y="0"/>
                        </a:cubicBezTo>
                        <a:cubicBezTo>
                          <a:pt x="1430282" y="-4367"/>
                          <a:pt x="1508806" y="8375"/>
                          <a:pt x="1777215" y="0"/>
                        </a:cubicBezTo>
                        <a:cubicBezTo>
                          <a:pt x="2045624" y="-8375"/>
                          <a:pt x="2119587" y="-22043"/>
                          <a:pt x="2298855" y="0"/>
                        </a:cubicBezTo>
                        <a:cubicBezTo>
                          <a:pt x="2478123" y="22043"/>
                          <a:pt x="2667331" y="-5660"/>
                          <a:pt x="2778036" y="0"/>
                        </a:cubicBezTo>
                        <a:cubicBezTo>
                          <a:pt x="2888741" y="5660"/>
                          <a:pt x="3206407" y="-30121"/>
                          <a:pt x="3427053" y="0"/>
                        </a:cubicBezTo>
                        <a:cubicBezTo>
                          <a:pt x="3647699" y="30121"/>
                          <a:pt x="4034679" y="-16546"/>
                          <a:pt x="4245906" y="0"/>
                        </a:cubicBezTo>
                        <a:cubicBezTo>
                          <a:pt x="4232988" y="135027"/>
                          <a:pt x="4227434" y="231771"/>
                          <a:pt x="4245906" y="392415"/>
                        </a:cubicBezTo>
                        <a:cubicBezTo>
                          <a:pt x="4264378" y="553059"/>
                          <a:pt x="4234833" y="613796"/>
                          <a:pt x="4245906" y="769441"/>
                        </a:cubicBezTo>
                        <a:cubicBezTo>
                          <a:pt x="4055024" y="767169"/>
                          <a:pt x="3847224" y="758067"/>
                          <a:pt x="3596889" y="769441"/>
                        </a:cubicBezTo>
                        <a:cubicBezTo>
                          <a:pt x="3346554" y="780815"/>
                          <a:pt x="3260625" y="765506"/>
                          <a:pt x="3075249" y="769441"/>
                        </a:cubicBezTo>
                        <a:cubicBezTo>
                          <a:pt x="2889873" y="773376"/>
                          <a:pt x="2716818" y="789574"/>
                          <a:pt x="2596068" y="769441"/>
                        </a:cubicBezTo>
                        <a:cubicBezTo>
                          <a:pt x="2475318" y="749308"/>
                          <a:pt x="2277859" y="782271"/>
                          <a:pt x="2116887" y="769441"/>
                        </a:cubicBezTo>
                        <a:cubicBezTo>
                          <a:pt x="1955915" y="756611"/>
                          <a:pt x="1723430" y="779360"/>
                          <a:pt x="1595248" y="769441"/>
                        </a:cubicBezTo>
                        <a:cubicBezTo>
                          <a:pt x="1467066" y="759522"/>
                          <a:pt x="1200471" y="746909"/>
                          <a:pt x="1031149" y="769441"/>
                        </a:cubicBezTo>
                        <a:cubicBezTo>
                          <a:pt x="861827" y="791973"/>
                          <a:pt x="338478" y="789266"/>
                          <a:pt x="0" y="769441"/>
                        </a:cubicBezTo>
                        <a:cubicBezTo>
                          <a:pt x="-17941" y="654366"/>
                          <a:pt x="12248" y="523046"/>
                          <a:pt x="0" y="384721"/>
                        </a:cubicBezTo>
                        <a:cubicBezTo>
                          <a:pt x="-12248" y="246396"/>
                          <a:pt x="-12401" y="90058"/>
                          <a:pt x="0" y="0"/>
                        </a:cubicBezTo>
                        <a:close/>
                      </a:path>
                    </a:pathLst>
                  </a:custGeom>
                  <ask:type>
                    <ask:lineSketchNone/>
                  </ask:type>
                </ask:lineSketchStyleProps>
              </a:ext>
            </a:extLst>
          </a:ln>
        </p:spPr>
        <p:txBody>
          <a:bodyPr vert="horz" wrap="square" lIns="91440" tIns="45720" rIns="91440" bIns="45720" rtlCol="0" anchor="ctr">
            <a:spAutoFit/>
          </a:bodyPr>
          <a:lstStyle/>
          <a:p>
            <a:pPr>
              <a:buClr>
                <a:srgbClr val="655899"/>
              </a:buClr>
            </a:pPr>
            <a:r>
              <a:rPr lang="nl-NL" sz="2000" dirty="0">
                <a:solidFill>
                  <a:srgbClr val="655899"/>
                </a:solidFill>
              </a:rPr>
              <a:t>3. Ik reken uit hoeveel Charlie in totaal moet betalen.</a:t>
            </a:r>
          </a:p>
        </p:txBody>
      </p:sp>
    </p:spTree>
    <p:extLst>
      <p:ext uri="{BB962C8B-B14F-4D97-AF65-F5344CB8AC3E}">
        <p14:creationId xmlns:p14="http://schemas.microsoft.com/office/powerpoint/2010/main" val="284000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A29284-AA36-0516-43FF-EF4E87838957}"/>
              </a:ext>
            </a:extLst>
          </p:cNvPr>
          <p:cNvSpPr>
            <a:spLocks noGrp="1"/>
          </p:cNvSpPr>
          <p:nvPr>
            <p:ph type="title"/>
          </p:nvPr>
        </p:nvSpPr>
        <p:spPr/>
        <p:txBody>
          <a:bodyPr/>
          <a:lstStyle/>
          <a:p>
            <a:r>
              <a:rPr lang="nl-NL" dirty="0"/>
              <a:t>2</a:t>
            </a:r>
          </a:p>
        </p:txBody>
      </p:sp>
      <p:sp>
        <p:nvSpPr>
          <p:cNvPr id="4" name="Tijdelijke aanduiding voor tekst 3">
            <a:extLst>
              <a:ext uri="{FF2B5EF4-FFF2-40B4-BE49-F238E27FC236}">
                <a16:creationId xmlns:a16="http://schemas.microsoft.com/office/drawing/2014/main" id="{C29C333A-3501-0BA7-5B4F-575B6CFF25F1}"/>
              </a:ext>
            </a:extLst>
          </p:cNvPr>
          <p:cNvSpPr>
            <a:spLocks noGrp="1"/>
          </p:cNvSpPr>
          <p:nvPr>
            <p:ph type="body" sz="quarter" idx="10"/>
          </p:nvPr>
        </p:nvSpPr>
        <p:spPr/>
        <p:txBody>
          <a:bodyPr/>
          <a:lstStyle/>
          <a:p>
            <a:r>
              <a:rPr lang="nl-NL" dirty="0"/>
              <a:t>Noten kopen</a:t>
            </a:r>
          </a:p>
        </p:txBody>
      </p:sp>
      <p:sp>
        <p:nvSpPr>
          <p:cNvPr id="3" name="Tekstvak 2">
            <a:extLst>
              <a:ext uri="{FF2B5EF4-FFF2-40B4-BE49-F238E27FC236}">
                <a16:creationId xmlns:a16="http://schemas.microsoft.com/office/drawing/2014/main" id="{B0CCFDC7-64D3-98CA-8AFB-78EAD3360034}"/>
              </a:ext>
            </a:extLst>
          </p:cNvPr>
          <p:cNvSpPr txBox="1"/>
          <p:nvPr/>
        </p:nvSpPr>
        <p:spPr>
          <a:xfrm>
            <a:off x="1573805" y="2086743"/>
            <a:ext cx="7450053" cy="1946687"/>
          </a:xfrm>
          <a:prstGeom prst="rect">
            <a:avLst/>
          </a:prstGeom>
        </p:spPr>
        <p:txBody>
          <a:bodyPr vert="horz" wrap="none" lIns="91440" tIns="45720" rIns="91440" bIns="45720" rtlCol="0" anchor="ctr">
            <a:spAutoFit/>
          </a:bodyPr>
          <a:lstStyle/>
          <a:p>
            <a:pPr algn="l">
              <a:buClr>
                <a:srgbClr val="655899"/>
              </a:buClr>
            </a:pPr>
            <a:r>
              <a:rPr lang="nl-NL" sz="2000" b="0" dirty="0">
                <a:solidFill>
                  <a:schemeClr val="tx1"/>
                </a:solidFill>
              </a:rPr>
              <a:t>Vergelijk je plan bij </a:t>
            </a:r>
            <a:r>
              <a:rPr lang="nl-NL" sz="2000" b="1" dirty="0">
                <a:solidFill>
                  <a:schemeClr val="tx1"/>
                </a:solidFill>
              </a:rPr>
              <a:t>deelopdracht a </a:t>
            </a:r>
            <a:r>
              <a:rPr lang="nl-NL" sz="2000" b="0" dirty="0">
                <a:solidFill>
                  <a:schemeClr val="tx1"/>
                </a:solidFill>
              </a:rPr>
              <a:t>met dat van een medestudent.</a:t>
            </a:r>
          </a:p>
          <a:p>
            <a:pPr algn="l">
              <a:buClr>
                <a:srgbClr val="655899"/>
              </a:buClr>
            </a:pPr>
            <a:endParaRPr lang="nl-NL" sz="2400" b="0" dirty="0">
              <a:solidFill>
                <a:schemeClr val="tx1"/>
              </a:solidFill>
            </a:endParaRPr>
          </a:p>
          <a:p>
            <a:pPr algn="l">
              <a:buClr>
                <a:srgbClr val="655899"/>
              </a:buClr>
            </a:pPr>
            <a:endParaRPr lang="nl-NL" sz="1000" b="0" dirty="0">
              <a:solidFill>
                <a:schemeClr val="tx1"/>
              </a:solidFill>
            </a:endParaRPr>
          </a:p>
          <a:p>
            <a:pPr marL="800100" lvl="1" indent="-342900">
              <a:lnSpc>
                <a:spcPct val="90000"/>
              </a:lnSpc>
              <a:spcBef>
                <a:spcPts val="500"/>
              </a:spcBef>
              <a:buClr>
                <a:srgbClr val="655899"/>
              </a:buClr>
              <a:buFont typeface="Arial" panose="020B0604020202020204" pitchFamily="34" charset="0"/>
              <a:buChar char="•"/>
            </a:pPr>
            <a:r>
              <a:rPr lang="nl-NL" sz="2000" dirty="0"/>
              <a:t>Welke stappen zijn hetzelfde?</a:t>
            </a:r>
          </a:p>
          <a:p>
            <a:pPr marL="800100" lvl="1" indent="-342900">
              <a:lnSpc>
                <a:spcPct val="90000"/>
              </a:lnSpc>
              <a:spcBef>
                <a:spcPts val="500"/>
              </a:spcBef>
              <a:buClr>
                <a:srgbClr val="655899"/>
              </a:buClr>
              <a:buFont typeface="Arial" panose="020B0604020202020204" pitchFamily="34" charset="0"/>
              <a:buChar char="•"/>
            </a:pPr>
            <a:r>
              <a:rPr lang="nl-NL" sz="2000" dirty="0"/>
              <a:t>Welke stappen zijn niet hetzelfde?</a:t>
            </a:r>
          </a:p>
          <a:p>
            <a:pPr marL="800100" lvl="1" indent="-342900">
              <a:lnSpc>
                <a:spcPct val="90000"/>
              </a:lnSpc>
              <a:spcBef>
                <a:spcPts val="500"/>
              </a:spcBef>
              <a:buClr>
                <a:srgbClr val="655899"/>
              </a:buClr>
              <a:buFont typeface="Arial" panose="020B0604020202020204" pitchFamily="34" charset="0"/>
              <a:buChar char="•"/>
            </a:pPr>
            <a:r>
              <a:rPr lang="nl-NL" sz="2000" dirty="0"/>
              <a:t>Leg aan elkaar uit waarom je voor deze stappen hebt gekozen.</a:t>
            </a:r>
          </a:p>
        </p:txBody>
      </p:sp>
      <p:pic>
        <p:nvPicPr>
          <p:cNvPr id="6" name="Afbeelding 5">
            <a:extLst>
              <a:ext uri="{FF2B5EF4-FFF2-40B4-BE49-F238E27FC236}">
                <a16:creationId xmlns:a16="http://schemas.microsoft.com/office/drawing/2014/main" id="{207CCC79-132D-B0F0-A86B-DD08405FD2E9}"/>
              </a:ext>
            </a:extLst>
          </p:cNvPr>
          <p:cNvPicPr>
            <a:picLocks noChangeAspect="1"/>
          </p:cNvPicPr>
          <p:nvPr/>
        </p:nvPicPr>
        <p:blipFill>
          <a:blip r:embed="rId3"/>
          <a:stretch>
            <a:fillRect/>
          </a:stretch>
        </p:blipFill>
        <p:spPr>
          <a:xfrm>
            <a:off x="770791" y="1970855"/>
            <a:ext cx="803014" cy="585532"/>
          </a:xfrm>
          <a:prstGeom prst="rect">
            <a:avLst/>
          </a:prstGeom>
        </p:spPr>
      </p:pic>
    </p:spTree>
    <p:extLst>
      <p:ext uri="{BB962C8B-B14F-4D97-AF65-F5344CB8AC3E}">
        <p14:creationId xmlns:p14="http://schemas.microsoft.com/office/powerpoint/2010/main" val="3654261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180EDF-78BC-E061-A8D2-20B343A719CE}"/>
              </a:ext>
            </a:extLst>
          </p:cNvPr>
          <p:cNvSpPr>
            <a:spLocks noGrp="1"/>
          </p:cNvSpPr>
          <p:nvPr>
            <p:ph type="title"/>
          </p:nvPr>
        </p:nvSpPr>
        <p:spPr/>
        <p:txBody>
          <a:bodyPr/>
          <a:lstStyle/>
          <a:p>
            <a:r>
              <a:rPr lang="nl-NL" dirty="0"/>
              <a:t>2</a:t>
            </a:r>
          </a:p>
        </p:txBody>
      </p:sp>
      <p:pic>
        <p:nvPicPr>
          <p:cNvPr id="6" name="Tijdelijke aanduiding voor inhoud 5">
            <a:extLst>
              <a:ext uri="{FF2B5EF4-FFF2-40B4-BE49-F238E27FC236}">
                <a16:creationId xmlns:a16="http://schemas.microsoft.com/office/drawing/2014/main" id="{64E2799E-9821-7842-6FA2-E7F73E4BD910}"/>
              </a:ext>
            </a:extLst>
          </p:cNvPr>
          <p:cNvPicPr>
            <a:picLocks noGrp="1" noChangeAspect="1"/>
          </p:cNvPicPr>
          <p:nvPr>
            <p:ph idx="1"/>
          </p:nvPr>
        </p:nvPicPr>
        <p:blipFill>
          <a:blip r:embed="rId3"/>
          <a:stretch>
            <a:fillRect/>
          </a:stretch>
        </p:blipFill>
        <p:spPr>
          <a:xfrm>
            <a:off x="650195" y="1340182"/>
            <a:ext cx="6971859" cy="4795838"/>
          </a:xfrm>
        </p:spPr>
      </p:pic>
      <p:sp>
        <p:nvSpPr>
          <p:cNvPr id="4" name="Tijdelijke aanduiding voor tekst 3">
            <a:extLst>
              <a:ext uri="{FF2B5EF4-FFF2-40B4-BE49-F238E27FC236}">
                <a16:creationId xmlns:a16="http://schemas.microsoft.com/office/drawing/2014/main" id="{BED928F0-71E0-AC96-7CD4-51D4FCFB406F}"/>
              </a:ext>
            </a:extLst>
          </p:cNvPr>
          <p:cNvSpPr>
            <a:spLocks noGrp="1"/>
          </p:cNvSpPr>
          <p:nvPr>
            <p:ph type="body" sz="quarter" idx="10"/>
          </p:nvPr>
        </p:nvSpPr>
        <p:spPr/>
        <p:txBody>
          <a:bodyPr/>
          <a:lstStyle/>
          <a:p>
            <a:r>
              <a:rPr lang="nl-NL" dirty="0"/>
              <a:t>Groente en fruit kopen</a:t>
            </a:r>
          </a:p>
        </p:txBody>
      </p:sp>
    </p:spTree>
    <p:extLst>
      <p:ext uri="{BB962C8B-B14F-4D97-AF65-F5344CB8AC3E}">
        <p14:creationId xmlns:p14="http://schemas.microsoft.com/office/powerpoint/2010/main" val="3836271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9DF45-A3AA-98A8-582F-796B089BFE01}"/>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53F20F4B-D21F-13EC-06EB-6EB64F79DED8}"/>
              </a:ext>
            </a:extLst>
          </p:cNvPr>
          <p:cNvSpPr>
            <a:spLocks noGrp="1"/>
          </p:cNvSpPr>
          <p:nvPr>
            <p:ph type="body" sz="quarter" idx="10"/>
          </p:nvPr>
        </p:nvSpPr>
        <p:spPr>
          <a:xfrm>
            <a:off x="2181859" y="200026"/>
            <a:ext cx="9329421" cy="866774"/>
          </a:xfrm>
        </p:spPr>
        <p:txBody>
          <a:bodyPr>
            <a:noAutofit/>
          </a:bodyPr>
          <a:lstStyle/>
          <a:p>
            <a:r>
              <a:rPr lang="nl-NL" dirty="0"/>
              <a:t>Een verhouding vergroten</a:t>
            </a:r>
          </a:p>
        </p:txBody>
      </p:sp>
      <p:pic>
        <p:nvPicPr>
          <p:cNvPr id="2050" name="Picture 2" descr="SRM2_Wo_T2_To1_1_courgettesoep">
            <a:extLst>
              <a:ext uri="{FF2B5EF4-FFF2-40B4-BE49-F238E27FC236}">
                <a16:creationId xmlns:a16="http://schemas.microsoft.com/office/drawing/2014/main" id="{52D1A127-DFC8-EAF8-7BDB-C2E6CCC2F05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0720" y="1356174"/>
            <a:ext cx="8231194" cy="387895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474B6B1E-5810-845A-3815-A4BD1FBEC097}"/>
              </a:ext>
            </a:extLst>
          </p:cNvPr>
          <p:cNvSpPr txBox="1"/>
          <p:nvPr/>
        </p:nvSpPr>
        <p:spPr>
          <a:xfrm>
            <a:off x="680720" y="5235124"/>
            <a:ext cx="8987050" cy="945107"/>
          </a:xfrm>
          <a:prstGeom prst="rect">
            <a:avLst/>
          </a:prstGeom>
        </p:spPr>
        <p:txBody>
          <a:bodyPr vert="horz" wrap="none" lIns="91440" tIns="45720" rIns="91440" bIns="45720" rtlCol="0" anchor="ctr">
            <a:normAutofit/>
          </a:bodyPr>
          <a:lstStyle/>
          <a:p>
            <a:pPr algn="l"/>
            <a:r>
              <a:rPr lang="nl-NL" sz="2000" b="0" dirty="0">
                <a:solidFill>
                  <a:schemeClr val="tx1"/>
                </a:solidFill>
              </a:rPr>
              <a:t>Jordy maakt courgettesoep voor 4 personen.</a:t>
            </a:r>
          </a:p>
          <a:p>
            <a:pPr algn="l"/>
            <a:r>
              <a:rPr lang="nl-NL" sz="2000" dirty="0"/>
              <a:t>Hoeveel milliliter bouillon heeft Jordy nodig?</a:t>
            </a:r>
            <a:endParaRPr lang="nl-NL" sz="2000" b="0" dirty="0">
              <a:solidFill>
                <a:schemeClr val="tx1"/>
              </a:solidFill>
            </a:endParaRPr>
          </a:p>
        </p:txBody>
      </p:sp>
    </p:spTree>
    <p:extLst>
      <p:ext uri="{BB962C8B-B14F-4D97-AF65-F5344CB8AC3E}">
        <p14:creationId xmlns:p14="http://schemas.microsoft.com/office/powerpoint/2010/main" val="373211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M2_Wo_T2_To1_1_courgettesoep">
            <a:extLst>
              <a:ext uri="{FF2B5EF4-FFF2-40B4-BE49-F238E27FC236}">
                <a16:creationId xmlns:a16="http://schemas.microsoft.com/office/drawing/2014/main" id="{CB2536A9-3DB3-734A-D4CA-9F67B5E74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438" y="1376098"/>
            <a:ext cx="6258920" cy="2949516"/>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EB543588-051A-C083-1F6E-B0B91BD1AFCE}"/>
              </a:ext>
            </a:extLst>
          </p:cNvPr>
          <p:cNvSpPr txBox="1"/>
          <p:nvPr/>
        </p:nvSpPr>
        <p:spPr>
          <a:xfrm>
            <a:off x="701438" y="4325614"/>
            <a:ext cx="8987050" cy="1154799"/>
          </a:xfrm>
          <a:prstGeom prst="rect">
            <a:avLst/>
          </a:prstGeom>
        </p:spPr>
        <p:txBody>
          <a:bodyPr vert="horz" wrap="none" lIns="91440" tIns="45720" rIns="91440" bIns="45720" rtlCol="0" anchor="ctr">
            <a:normAutofit/>
          </a:bodyPr>
          <a:lstStyle/>
          <a:p>
            <a:pPr algn="l"/>
            <a:r>
              <a:rPr lang="nl-NL" sz="2000" b="0" dirty="0">
                <a:solidFill>
                  <a:schemeClr val="tx1"/>
                </a:solidFill>
              </a:rPr>
              <a:t>Jordy maakt courgettesoep voor 4 personen.</a:t>
            </a:r>
          </a:p>
          <a:p>
            <a:pPr algn="l"/>
            <a:r>
              <a:rPr lang="nl-NL" sz="2000" dirty="0"/>
              <a:t>Hoeveel milliliter bouillon heeft Jordy nodig?</a:t>
            </a:r>
            <a:endParaRPr lang="nl-NL" sz="2000" b="0" dirty="0">
              <a:solidFill>
                <a:schemeClr val="tx1"/>
              </a:solidFill>
            </a:endParaRPr>
          </a:p>
        </p:txBody>
      </p:sp>
      <p:sp>
        <p:nvSpPr>
          <p:cNvPr id="8" name="Tekstvak 7">
            <a:extLst>
              <a:ext uri="{FF2B5EF4-FFF2-40B4-BE49-F238E27FC236}">
                <a16:creationId xmlns:a16="http://schemas.microsoft.com/office/drawing/2014/main" id="{86AC4754-7636-903F-C178-2177A622705D}"/>
              </a:ext>
            </a:extLst>
          </p:cNvPr>
          <p:cNvSpPr txBox="1"/>
          <p:nvPr/>
        </p:nvSpPr>
        <p:spPr>
          <a:xfrm>
            <a:off x="7865806" y="1671484"/>
            <a:ext cx="914400" cy="914400"/>
          </a:xfrm>
          <a:prstGeom prst="rect">
            <a:avLst/>
          </a:prstGeom>
        </p:spPr>
        <p:txBody>
          <a:bodyPr vert="horz" wrap="none" lIns="91440" tIns="45720" rIns="91440" bIns="45720" rtlCol="0" anchor="ctr">
            <a:noAutofit/>
          </a:bodyPr>
          <a:lstStyle/>
          <a:p>
            <a:pPr algn="l"/>
            <a:endParaRPr lang="nl-NL" sz="3800" b="0" dirty="0">
              <a:solidFill>
                <a:schemeClr val="tx1"/>
              </a:solidFill>
            </a:endParaRPr>
          </a:p>
        </p:txBody>
      </p:sp>
      <p:sp>
        <p:nvSpPr>
          <p:cNvPr id="5" name="Tekstvak 4">
            <a:extLst>
              <a:ext uri="{FF2B5EF4-FFF2-40B4-BE49-F238E27FC236}">
                <a16:creationId xmlns:a16="http://schemas.microsoft.com/office/drawing/2014/main" id="{15AA0A38-9B4D-1A51-6BD0-B83C85C74A11}"/>
              </a:ext>
            </a:extLst>
          </p:cNvPr>
          <p:cNvSpPr txBox="1"/>
          <p:nvPr/>
        </p:nvSpPr>
        <p:spPr>
          <a:xfrm>
            <a:off x="7208868" y="1222564"/>
            <a:ext cx="4433777" cy="830997"/>
          </a:xfrm>
          <a:prstGeom prst="rect">
            <a:avLst/>
          </a:prstGeom>
        </p:spPr>
        <p:txBody>
          <a:bodyPr vert="horz" wrap="square" lIns="91440" tIns="45720" rIns="91440" bIns="45720" rtlCol="0" anchor="ctr">
            <a:spAutoFit/>
          </a:bodyPr>
          <a:lstStyle/>
          <a:p>
            <a:pPr algn="l"/>
            <a:r>
              <a:rPr lang="nl-NL" sz="2400" b="1" dirty="0">
                <a:solidFill>
                  <a:srgbClr val="655899"/>
                </a:solidFill>
              </a:rPr>
              <a:t>Stappenplan</a:t>
            </a:r>
          </a:p>
          <a:p>
            <a:pPr algn="l"/>
            <a:r>
              <a:rPr lang="nl-NL" sz="2400" b="1" dirty="0">
                <a:solidFill>
                  <a:srgbClr val="655899"/>
                </a:solidFill>
              </a:rPr>
              <a:t>rekenen met verhoudingen</a:t>
            </a:r>
          </a:p>
        </p:txBody>
      </p:sp>
      <p:sp>
        <p:nvSpPr>
          <p:cNvPr id="6" name="Tekstvak 5">
            <a:extLst>
              <a:ext uri="{FF2B5EF4-FFF2-40B4-BE49-F238E27FC236}">
                <a16:creationId xmlns:a16="http://schemas.microsoft.com/office/drawing/2014/main" id="{9E7B7D19-524E-A7D4-DE5D-5CCC044526A0}"/>
              </a:ext>
            </a:extLst>
          </p:cNvPr>
          <p:cNvSpPr txBox="1"/>
          <p:nvPr/>
        </p:nvSpPr>
        <p:spPr>
          <a:xfrm>
            <a:off x="7357730" y="2704530"/>
            <a:ext cx="295274" cy="677108"/>
          </a:xfrm>
          <a:prstGeom prst="rect">
            <a:avLst/>
          </a:prstGeom>
        </p:spPr>
        <p:txBody>
          <a:bodyPr vert="horz" wrap="none" lIns="91440" tIns="45720" rIns="91440" bIns="45720" rtlCol="0" anchor="ctr">
            <a:spAutoFit/>
          </a:bodyPr>
          <a:lstStyle/>
          <a:p>
            <a:pPr algn="l"/>
            <a:r>
              <a:rPr lang="nl-NL" sz="3800" b="0" dirty="0">
                <a:solidFill>
                  <a:schemeClr val="tx1"/>
                </a:solidFill>
              </a:rPr>
              <a:t> </a:t>
            </a:r>
          </a:p>
        </p:txBody>
      </p:sp>
      <p:sp>
        <p:nvSpPr>
          <p:cNvPr id="12" name="Tekstvak 11">
            <a:extLst>
              <a:ext uri="{FF2B5EF4-FFF2-40B4-BE49-F238E27FC236}">
                <a16:creationId xmlns:a16="http://schemas.microsoft.com/office/drawing/2014/main" id="{14F0E127-7C88-51AA-6EF3-E0C3A6680489}"/>
              </a:ext>
            </a:extLst>
          </p:cNvPr>
          <p:cNvSpPr txBox="1"/>
          <p:nvPr/>
        </p:nvSpPr>
        <p:spPr>
          <a:xfrm>
            <a:off x="7208868" y="2298334"/>
            <a:ext cx="4731490" cy="769441"/>
          </a:xfrm>
          <a:prstGeom prst="rect">
            <a:avLst/>
          </a:prstGeom>
        </p:spPr>
        <p:txBody>
          <a:bodyPr vert="horz" wrap="square" lIns="91440" tIns="45720" rIns="91440" bIns="45720" rtlCol="0" anchor="ctr">
            <a:spAutoFit/>
          </a:bodyPr>
          <a:lstStyle/>
          <a:p>
            <a:pPr marL="457200" indent="-457200" algn="l">
              <a:buClr>
                <a:srgbClr val="655899"/>
              </a:buClr>
              <a:buFont typeface="+mj-lt"/>
              <a:buAutoNum type="arabicPeriod"/>
            </a:pPr>
            <a:r>
              <a:rPr lang="nl-NL" sz="2200" b="0" dirty="0">
                <a:solidFill>
                  <a:schemeClr val="tx1"/>
                </a:solidFill>
              </a:rPr>
              <a:t>Schrijf de verhouding die je nodig hebt in een verhoudingstabel.</a:t>
            </a:r>
          </a:p>
        </p:txBody>
      </p:sp>
      <p:sp>
        <p:nvSpPr>
          <p:cNvPr id="14" name="Tekstvak 13">
            <a:extLst>
              <a:ext uri="{FF2B5EF4-FFF2-40B4-BE49-F238E27FC236}">
                <a16:creationId xmlns:a16="http://schemas.microsoft.com/office/drawing/2014/main" id="{A6BF0F97-A546-D8C5-F524-CAC4FBED7983}"/>
              </a:ext>
            </a:extLst>
          </p:cNvPr>
          <p:cNvSpPr txBox="1"/>
          <p:nvPr/>
        </p:nvSpPr>
        <p:spPr>
          <a:xfrm>
            <a:off x="7208868" y="3311974"/>
            <a:ext cx="4433777" cy="769441"/>
          </a:xfrm>
          <a:prstGeom prst="rect">
            <a:avLst/>
          </a:prstGeom>
        </p:spPr>
        <p:txBody>
          <a:bodyPr vert="horz" wrap="square" lIns="91440" tIns="45720" rIns="91440" bIns="45720" rtlCol="0" anchor="ctr">
            <a:spAutoFit/>
          </a:bodyPr>
          <a:lstStyle/>
          <a:p>
            <a:pPr marL="457200" indent="-457200" algn="l">
              <a:buClr>
                <a:srgbClr val="655899"/>
              </a:buClr>
              <a:buFont typeface="+mj-lt"/>
              <a:buAutoNum type="arabicPeriod" startAt="2"/>
            </a:pPr>
            <a:r>
              <a:rPr lang="nl-NL" sz="2200" dirty="0"/>
              <a:t>Bedenk hoe je de verhouding gaat omrekenen.</a:t>
            </a:r>
          </a:p>
        </p:txBody>
      </p:sp>
      <p:sp>
        <p:nvSpPr>
          <p:cNvPr id="15" name="Tekstvak 14">
            <a:extLst>
              <a:ext uri="{FF2B5EF4-FFF2-40B4-BE49-F238E27FC236}">
                <a16:creationId xmlns:a16="http://schemas.microsoft.com/office/drawing/2014/main" id="{7B3CC190-A5F1-8DF2-7ED1-9CF39FDF9DCD}"/>
              </a:ext>
            </a:extLst>
          </p:cNvPr>
          <p:cNvSpPr txBox="1"/>
          <p:nvPr/>
        </p:nvSpPr>
        <p:spPr>
          <a:xfrm>
            <a:off x="7208868" y="4417075"/>
            <a:ext cx="4433777" cy="769441"/>
          </a:xfrm>
          <a:prstGeom prst="rect">
            <a:avLst/>
          </a:prstGeom>
        </p:spPr>
        <p:txBody>
          <a:bodyPr vert="horz" wrap="square" lIns="91440" tIns="45720" rIns="91440" bIns="45720" rtlCol="0" anchor="ctr">
            <a:spAutoFit/>
          </a:bodyPr>
          <a:lstStyle/>
          <a:p>
            <a:pPr marL="457200" indent="-457200" algn="l">
              <a:buClr>
                <a:srgbClr val="655899"/>
              </a:buClr>
              <a:buFont typeface="+mj-lt"/>
              <a:buAutoNum type="arabicPeriod" startAt="3"/>
            </a:pPr>
            <a:r>
              <a:rPr lang="nl-NL" sz="2200" b="0" dirty="0">
                <a:solidFill>
                  <a:schemeClr val="tx1"/>
                </a:solidFill>
              </a:rPr>
              <a:t>Verwerk stap 2 in de verhoudingstabel.</a:t>
            </a:r>
          </a:p>
        </p:txBody>
      </p:sp>
      <p:sp>
        <p:nvSpPr>
          <p:cNvPr id="16" name="Tekstvak 15">
            <a:extLst>
              <a:ext uri="{FF2B5EF4-FFF2-40B4-BE49-F238E27FC236}">
                <a16:creationId xmlns:a16="http://schemas.microsoft.com/office/drawing/2014/main" id="{F61B10AE-A820-8B76-C74D-7B15FBBBCF1E}"/>
              </a:ext>
            </a:extLst>
          </p:cNvPr>
          <p:cNvSpPr txBox="1"/>
          <p:nvPr/>
        </p:nvSpPr>
        <p:spPr>
          <a:xfrm>
            <a:off x="7208868" y="5431289"/>
            <a:ext cx="3569439" cy="430887"/>
          </a:xfrm>
          <a:prstGeom prst="rect">
            <a:avLst/>
          </a:prstGeom>
        </p:spPr>
        <p:txBody>
          <a:bodyPr vert="horz" wrap="none" lIns="91440" tIns="45720" rIns="91440" bIns="45720" rtlCol="0" anchor="ctr">
            <a:spAutoFit/>
          </a:bodyPr>
          <a:lstStyle/>
          <a:p>
            <a:pPr marL="457200" indent="-457200" algn="l">
              <a:buClr>
                <a:srgbClr val="655899"/>
              </a:buClr>
              <a:buFont typeface="+mj-lt"/>
              <a:buAutoNum type="arabicPeriod" startAt="4"/>
            </a:pPr>
            <a:r>
              <a:rPr lang="nl-NL" sz="2200" b="0" dirty="0">
                <a:solidFill>
                  <a:schemeClr val="tx1"/>
                </a:solidFill>
              </a:rPr>
              <a:t>Reken de verhouding om.</a:t>
            </a:r>
          </a:p>
        </p:txBody>
      </p:sp>
    </p:spTree>
    <p:extLst>
      <p:ext uri="{BB962C8B-B14F-4D97-AF65-F5344CB8AC3E}">
        <p14:creationId xmlns:p14="http://schemas.microsoft.com/office/powerpoint/2010/main" val="177145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FBDF2C25-C58B-B8FE-AA22-141975AD6E24}"/>
              </a:ext>
            </a:extLst>
          </p:cNvPr>
          <p:cNvSpPr>
            <a:spLocks noGrp="1"/>
          </p:cNvSpPr>
          <p:nvPr>
            <p:ph type="body" sz="quarter" idx="10"/>
          </p:nvPr>
        </p:nvSpPr>
        <p:spPr/>
        <p:txBody>
          <a:bodyPr/>
          <a:lstStyle/>
          <a:p>
            <a:r>
              <a:rPr lang="nl-NL" dirty="0"/>
              <a:t>Een verhouding verkleinen</a:t>
            </a:r>
          </a:p>
        </p:txBody>
      </p:sp>
      <p:pic>
        <p:nvPicPr>
          <p:cNvPr id="4098" name="Picture 2" descr="SRM2_Wo_T2_To1_2_chocolademousse">
            <a:extLst>
              <a:ext uri="{FF2B5EF4-FFF2-40B4-BE49-F238E27FC236}">
                <a16:creationId xmlns:a16="http://schemas.microsoft.com/office/drawing/2014/main" id="{B35DA0D2-90F0-FDE4-A634-2DC0E5243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399" y="1331137"/>
            <a:ext cx="8180927" cy="3855262"/>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8B6090C3-55E2-72AC-727E-CEE0B9D79966}"/>
              </a:ext>
            </a:extLst>
          </p:cNvPr>
          <p:cNvSpPr txBox="1"/>
          <p:nvPr/>
        </p:nvSpPr>
        <p:spPr>
          <a:xfrm>
            <a:off x="660400" y="5186399"/>
            <a:ext cx="8987050" cy="1154799"/>
          </a:xfrm>
          <a:prstGeom prst="rect">
            <a:avLst/>
          </a:prstGeom>
        </p:spPr>
        <p:txBody>
          <a:bodyPr vert="horz" wrap="none" lIns="91440" tIns="45720" rIns="91440" bIns="45720" rtlCol="0" anchor="ctr">
            <a:normAutofit/>
          </a:bodyPr>
          <a:lstStyle/>
          <a:p>
            <a:pPr algn="l"/>
            <a:r>
              <a:rPr lang="nl-NL" sz="2000" b="0" dirty="0" err="1">
                <a:solidFill>
                  <a:schemeClr val="tx1"/>
                </a:solidFill>
              </a:rPr>
              <a:t>Kaoutar</a:t>
            </a:r>
            <a:r>
              <a:rPr lang="nl-NL" sz="2000" b="0" dirty="0">
                <a:solidFill>
                  <a:schemeClr val="tx1"/>
                </a:solidFill>
              </a:rPr>
              <a:t> maakt chocolademousse voor 2 personen.</a:t>
            </a:r>
          </a:p>
          <a:p>
            <a:pPr algn="l"/>
            <a:r>
              <a:rPr lang="nl-NL" sz="2000" dirty="0"/>
              <a:t>Hoeveel gram chocolade heeft </a:t>
            </a:r>
            <a:r>
              <a:rPr lang="nl-NL" sz="2000" dirty="0" err="1"/>
              <a:t>Kaoutar</a:t>
            </a:r>
            <a:r>
              <a:rPr lang="nl-NL" sz="2000" dirty="0"/>
              <a:t> nodig?</a:t>
            </a:r>
            <a:endParaRPr lang="nl-NL" sz="2000" b="0" dirty="0">
              <a:solidFill>
                <a:schemeClr val="tx1"/>
              </a:solidFill>
            </a:endParaRPr>
          </a:p>
        </p:txBody>
      </p:sp>
    </p:spTree>
    <p:extLst>
      <p:ext uri="{BB962C8B-B14F-4D97-AF65-F5344CB8AC3E}">
        <p14:creationId xmlns:p14="http://schemas.microsoft.com/office/powerpoint/2010/main" val="228530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00C67-2F49-FBF3-6EB4-13DBF58FC8B9}"/>
            </a:ext>
          </a:extLst>
        </p:cNvPr>
        <p:cNvGrpSpPr/>
        <p:nvPr/>
      </p:nvGrpSpPr>
      <p:grpSpPr>
        <a:xfrm>
          <a:off x="0" y="0"/>
          <a:ext cx="0" cy="0"/>
          <a:chOff x="0" y="0"/>
          <a:chExt cx="0" cy="0"/>
        </a:xfrm>
      </p:grpSpPr>
      <p:pic>
        <p:nvPicPr>
          <p:cNvPr id="3" name="Picture 2" descr="SRM2_Wo_T2_To1_2_chocolademousse">
            <a:extLst>
              <a:ext uri="{FF2B5EF4-FFF2-40B4-BE49-F238E27FC236}">
                <a16:creationId xmlns:a16="http://schemas.microsoft.com/office/drawing/2014/main" id="{543049BE-7274-D3F5-CE33-EB29A5B94DC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0167" y="1512812"/>
            <a:ext cx="6251461" cy="29460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AE89D5AB-2991-70CC-631D-A16992C5C678}"/>
              </a:ext>
            </a:extLst>
          </p:cNvPr>
          <p:cNvSpPr txBox="1"/>
          <p:nvPr/>
        </p:nvSpPr>
        <p:spPr>
          <a:xfrm>
            <a:off x="549354" y="4458812"/>
            <a:ext cx="8987050" cy="1154799"/>
          </a:xfrm>
          <a:prstGeom prst="rect">
            <a:avLst/>
          </a:prstGeom>
        </p:spPr>
        <p:txBody>
          <a:bodyPr vert="horz" wrap="none" lIns="91440" tIns="45720" rIns="91440" bIns="45720" rtlCol="0" anchor="ctr">
            <a:normAutofit/>
          </a:bodyPr>
          <a:lstStyle/>
          <a:p>
            <a:pPr algn="l"/>
            <a:r>
              <a:rPr lang="nl-NL" sz="2000" b="0" dirty="0" err="1">
                <a:solidFill>
                  <a:schemeClr val="tx1"/>
                </a:solidFill>
              </a:rPr>
              <a:t>Kaoutar</a:t>
            </a:r>
            <a:r>
              <a:rPr lang="nl-NL" sz="2000" b="0" dirty="0">
                <a:solidFill>
                  <a:schemeClr val="tx1"/>
                </a:solidFill>
              </a:rPr>
              <a:t> maakt chocolademousse voor 2 personen.</a:t>
            </a:r>
          </a:p>
          <a:p>
            <a:pPr algn="l"/>
            <a:r>
              <a:rPr lang="nl-NL" sz="2000" dirty="0"/>
              <a:t>Hoeveel gram chocolade heeft </a:t>
            </a:r>
            <a:r>
              <a:rPr lang="nl-NL" sz="2000" dirty="0" err="1"/>
              <a:t>Kaoutar</a:t>
            </a:r>
            <a:r>
              <a:rPr lang="nl-NL" sz="2000" dirty="0"/>
              <a:t> nodig?</a:t>
            </a:r>
            <a:endParaRPr lang="nl-NL" sz="2000" b="0" dirty="0">
              <a:solidFill>
                <a:schemeClr val="tx1"/>
              </a:solidFill>
            </a:endParaRPr>
          </a:p>
        </p:txBody>
      </p:sp>
      <p:sp>
        <p:nvSpPr>
          <p:cNvPr id="4" name="Tekstvak 3">
            <a:extLst>
              <a:ext uri="{FF2B5EF4-FFF2-40B4-BE49-F238E27FC236}">
                <a16:creationId xmlns:a16="http://schemas.microsoft.com/office/drawing/2014/main" id="{1091C5E2-5806-5DE8-3865-DD3DB9218B9F}"/>
              </a:ext>
            </a:extLst>
          </p:cNvPr>
          <p:cNvSpPr txBox="1"/>
          <p:nvPr/>
        </p:nvSpPr>
        <p:spPr>
          <a:xfrm>
            <a:off x="7208868" y="1222564"/>
            <a:ext cx="4433777" cy="830997"/>
          </a:xfrm>
          <a:prstGeom prst="rect">
            <a:avLst/>
          </a:prstGeom>
        </p:spPr>
        <p:txBody>
          <a:bodyPr vert="horz" wrap="square" lIns="91440" tIns="45720" rIns="91440" bIns="45720" rtlCol="0" anchor="ctr">
            <a:spAutoFit/>
          </a:bodyPr>
          <a:lstStyle/>
          <a:p>
            <a:pPr algn="l"/>
            <a:r>
              <a:rPr lang="nl-NL" sz="2400" b="1" dirty="0">
                <a:solidFill>
                  <a:srgbClr val="655899"/>
                </a:solidFill>
              </a:rPr>
              <a:t>Stappenplan</a:t>
            </a:r>
          </a:p>
          <a:p>
            <a:pPr algn="l"/>
            <a:r>
              <a:rPr lang="nl-NL" sz="2400" b="1" dirty="0">
                <a:solidFill>
                  <a:srgbClr val="655899"/>
                </a:solidFill>
              </a:rPr>
              <a:t>rekenen met verhoudingen</a:t>
            </a:r>
          </a:p>
        </p:txBody>
      </p:sp>
      <p:sp>
        <p:nvSpPr>
          <p:cNvPr id="10" name="Tekstvak 9">
            <a:extLst>
              <a:ext uri="{FF2B5EF4-FFF2-40B4-BE49-F238E27FC236}">
                <a16:creationId xmlns:a16="http://schemas.microsoft.com/office/drawing/2014/main" id="{EF90D263-EEC7-AC73-9510-F4777A8E2EB4}"/>
              </a:ext>
            </a:extLst>
          </p:cNvPr>
          <p:cNvSpPr txBox="1"/>
          <p:nvPr/>
        </p:nvSpPr>
        <p:spPr>
          <a:xfrm>
            <a:off x="7208868" y="2298334"/>
            <a:ext cx="4731490" cy="769441"/>
          </a:xfrm>
          <a:prstGeom prst="rect">
            <a:avLst/>
          </a:prstGeom>
        </p:spPr>
        <p:txBody>
          <a:bodyPr vert="horz" wrap="square" lIns="91440" tIns="45720" rIns="91440" bIns="45720" rtlCol="0" anchor="ctr">
            <a:spAutoFit/>
          </a:bodyPr>
          <a:lstStyle/>
          <a:p>
            <a:pPr marL="457200" indent="-457200" algn="l">
              <a:buClr>
                <a:srgbClr val="655899"/>
              </a:buClr>
              <a:buFont typeface="+mj-lt"/>
              <a:buAutoNum type="arabicPeriod"/>
            </a:pPr>
            <a:r>
              <a:rPr lang="nl-NL" sz="2200" b="0" dirty="0">
                <a:solidFill>
                  <a:schemeClr val="tx1"/>
                </a:solidFill>
              </a:rPr>
              <a:t>Schrijf de verhouding die je nodig hebt in een verhoudingstabel.</a:t>
            </a:r>
          </a:p>
        </p:txBody>
      </p:sp>
      <p:sp>
        <p:nvSpPr>
          <p:cNvPr id="11" name="Tekstvak 10">
            <a:extLst>
              <a:ext uri="{FF2B5EF4-FFF2-40B4-BE49-F238E27FC236}">
                <a16:creationId xmlns:a16="http://schemas.microsoft.com/office/drawing/2014/main" id="{68285331-1EE4-FC50-0DC1-DE81021D6014}"/>
              </a:ext>
            </a:extLst>
          </p:cNvPr>
          <p:cNvSpPr txBox="1"/>
          <p:nvPr/>
        </p:nvSpPr>
        <p:spPr>
          <a:xfrm>
            <a:off x="7208868" y="3311974"/>
            <a:ext cx="4433777" cy="769441"/>
          </a:xfrm>
          <a:prstGeom prst="rect">
            <a:avLst/>
          </a:prstGeom>
        </p:spPr>
        <p:txBody>
          <a:bodyPr vert="horz" wrap="square" lIns="91440" tIns="45720" rIns="91440" bIns="45720" rtlCol="0" anchor="ctr">
            <a:spAutoFit/>
          </a:bodyPr>
          <a:lstStyle/>
          <a:p>
            <a:pPr marL="457200" indent="-457200" algn="l">
              <a:buClr>
                <a:srgbClr val="655899"/>
              </a:buClr>
              <a:buFont typeface="+mj-lt"/>
              <a:buAutoNum type="arabicPeriod" startAt="2"/>
            </a:pPr>
            <a:r>
              <a:rPr lang="nl-NL" sz="2200" dirty="0"/>
              <a:t>Bedenk hoe je de verhouding gaat omrekenen.</a:t>
            </a:r>
          </a:p>
        </p:txBody>
      </p:sp>
      <p:sp>
        <p:nvSpPr>
          <p:cNvPr id="12" name="Tekstvak 11">
            <a:extLst>
              <a:ext uri="{FF2B5EF4-FFF2-40B4-BE49-F238E27FC236}">
                <a16:creationId xmlns:a16="http://schemas.microsoft.com/office/drawing/2014/main" id="{A9E89A3A-5CD0-FD4C-37E7-49E74C7B8EA6}"/>
              </a:ext>
            </a:extLst>
          </p:cNvPr>
          <p:cNvSpPr txBox="1"/>
          <p:nvPr/>
        </p:nvSpPr>
        <p:spPr>
          <a:xfrm>
            <a:off x="7208868" y="4417075"/>
            <a:ext cx="4433777" cy="769441"/>
          </a:xfrm>
          <a:prstGeom prst="rect">
            <a:avLst/>
          </a:prstGeom>
        </p:spPr>
        <p:txBody>
          <a:bodyPr vert="horz" wrap="square" lIns="91440" tIns="45720" rIns="91440" bIns="45720" rtlCol="0" anchor="ctr">
            <a:spAutoFit/>
          </a:bodyPr>
          <a:lstStyle/>
          <a:p>
            <a:pPr marL="457200" indent="-457200" algn="l">
              <a:buClr>
                <a:srgbClr val="655899"/>
              </a:buClr>
              <a:buFont typeface="+mj-lt"/>
              <a:buAutoNum type="arabicPeriod" startAt="3"/>
            </a:pPr>
            <a:r>
              <a:rPr lang="nl-NL" sz="2200" b="0" dirty="0">
                <a:solidFill>
                  <a:schemeClr val="tx1"/>
                </a:solidFill>
              </a:rPr>
              <a:t>Verwerk stap 2 in de verhoudingstabel.</a:t>
            </a:r>
          </a:p>
        </p:txBody>
      </p:sp>
      <p:sp>
        <p:nvSpPr>
          <p:cNvPr id="13" name="Tekstvak 12">
            <a:extLst>
              <a:ext uri="{FF2B5EF4-FFF2-40B4-BE49-F238E27FC236}">
                <a16:creationId xmlns:a16="http://schemas.microsoft.com/office/drawing/2014/main" id="{6224DD94-F0E8-6FAE-2997-D64B5C0FD973}"/>
              </a:ext>
            </a:extLst>
          </p:cNvPr>
          <p:cNvSpPr txBox="1"/>
          <p:nvPr/>
        </p:nvSpPr>
        <p:spPr>
          <a:xfrm>
            <a:off x="7208868" y="5431289"/>
            <a:ext cx="3569439" cy="430887"/>
          </a:xfrm>
          <a:prstGeom prst="rect">
            <a:avLst/>
          </a:prstGeom>
        </p:spPr>
        <p:txBody>
          <a:bodyPr vert="horz" wrap="none" lIns="91440" tIns="45720" rIns="91440" bIns="45720" rtlCol="0" anchor="ctr">
            <a:spAutoFit/>
          </a:bodyPr>
          <a:lstStyle/>
          <a:p>
            <a:pPr marL="457200" indent="-457200" algn="l">
              <a:buClr>
                <a:srgbClr val="655899"/>
              </a:buClr>
              <a:buFont typeface="+mj-lt"/>
              <a:buAutoNum type="arabicPeriod" startAt="4"/>
            </a:pPr>
            <a:r>
              <a:rPr lang="nl-NL" sz="2200" b="0" dirty="0">
                <a:solidFill>
                  <a:schemeClr val="tx1"/>
                </a:solidFill>
              </a:rPr>
              <a:t>Reken de verhouding om.</a:t>
            </a:r>
          </a:p>
        </p:txBody>
      </p:sp>
    </p:spTree>
    <p:extLst>
      <p:ext uri="{BB962C8B-B14F-4D97-AF65-F5344CB8AC3E}">
        <p14:creationId xmlns:p14="http://schemas.microsoft.com/office/powerpoint/2010/main" val="45879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F16D6-B5DA-22CA-6D56-AC24194132C9}"/>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407AD21F-1A1B-1D54-B2CE-867E633E40F6}"/>
              </a:ext>
            </a:extLst>
          </p:cNvPr>
          <p:cNvSpPr>
            <a:spLocks noGrp="1"/>
          </p:cNvSpPr>
          <p:nvPr>
            <p:ph type="body" sz="quarter" idx="10"/>
          </p:nvPr>
        </p:nvSpPr>
        <p:spPr/>
        <p:txBody>
          <a:bodyPr/>
          <a:lstStyle/>
          <a:p>
            <a:r>
              <a:rPr lang="nl-NL" dirty="0"/>
              <a:t>Rekenen met verhoudingen</a:t>
            </a:r>
          </a:p>
        </p:txBody>
      </p:sp>
      <p:pic>
        <p:nvPicPr>
          <p:cNvPr id="16386" name="Picture 2" descr="SRM2_Wo_T2_To3_1_bereidingsadvies">
            <a:extLst>
              <a:ext uri="{FF2B5EF4-FFF2-40B4-BE49-F238E27FC236}">
                <a16:creationId xmlns:a16="http://schemas.microsoft.com/office/drawing/2014/main" id="{32CFC3D7-B9D0-13D0-9A59-D9F4989C477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5896" y="1246223"/>
            <a:ext cx="2733675"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5FFAC863-E6C2-49FF-65CD-8301F22A47F3}"/>
              </a:ext>
            </a:extLst>
          </p:cNvPr>
          <p:cNvSpPr txBox="1"/>
          <p:nvPr/>
        </p:nvSpPr>
        <p:spPr>
          <a:xfrm>
            <a:off x="885896" y="5111227"/>
            <a:ext cx="7596188" cy="1057702"/>
          </a:xfrm>
          <a:prstGeom prst="rect">
            <a:avLst/>
          </a:prstGeom>
        </p:spPr>
        <p:txBody>
          <a:bodyPr vert="horz" wrap="square" lIns="91440" tIns="45720" rIns="91440" bIns="45720" rtlCol="0" anchor="ctr">
            <a:normAutofit/>
          </a:bodyPr>
          <a:lstStyle/>
          <a:p>
            <a:pPr algn="l"/>
            <a:r>
              <a:rPr lang="nl-NL" sz="2000" b="0" dirty="0" err="1">
                <a:solidFill>
                  <a:schemeClr val="tx1"/>
                </a:solidFill>
              </a:rPr>
              <a:t>Liu</a:t>
            </a:r>
            <a:r>
              <a:rPr lang="nl-NL" sz="2000" b="0" dirty="0">
                <a:solidFill>
                  <a:schemeClr val="tx1"/>
                </a:solidFill>
              </a:rPr>
              <a:t> maakt groentesoep voor 5 personen.</a:t>
            </a:r>
          </a:p>
          <a:p>
            <a:pPr algn="l"/>
            <a:r>
              <a:rPr lang="nl-NL" sz="2000" dirty="0"/>
              <a:t>Hoeveel gram groente heeft </a:t>
            </a:r>
            <a:r>
              <a:rPr lang="nl-NL" sz="2000" dirty="0" err="1"/>
              <a:t>Liu</a:t>
            </a:r>
            <a:r>
              <a:rPr lang="nl-NL" sz="2000" dirty="0"/>
              <a:t> nodig?</a:t>
            </a:r>
            <a:endParaRPr lang="nl-NL" sz="2000" b="0" dirty="0">
              <a:solidFill>
                <a:schemeClr val="tx1"/>
              </a:solidFill>
            </a:endParaRPr>
          </a:p>
        </p:txBody>
      </p:sp>
    </p:spTree>
    <p:extLst>
      <p:ext uri="{BB962C8B-B14F-4D97-AF65-F5344CB8AC3E}">
        <p14:creationId xmlns:p14="http://schemas.microsoft.com/office/powerpoint/2010/main" val="126600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RM2_Wo_T2_To3_1_bereidingsadvies">
            <a:extLst>
              <a:ext uri="{FF2B5EF4-FFF2-40B4-BE49-F238E27FC236}">
                <a16:creationId xmlns:a16="http://schemas.microsoft.com/office/drawing/2014/main" id="{51BE514E-3DFB-0CBA-F309-366A0A77F4C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5896" y="555072"/>
            <a:ext cx="3375580" cy="4704642"/>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BC3A43A3-DDBE-24DC-3095-CE3E806E3757}"/>
              </a:ext>
            </a:extLst>
          </p:cNvPr>
          <p:cNvSpPr txBox="1"/>
          <p:nvPr/>
        </p:nvSpPr>
        <p:spPr>
          <a:xfrm>
            <a:off x="882970" y="5259714"/>
            <a:ext cx="7596188" cy="1057702"/>
          </a:xfrm>
          <a:prstGeom prst="rect">
            <a:avLst/>
          </a:prstGeom>
        </p:spPr>
        <p:txBody>
          <a:bodyPr vert="horz" wrap="square" lIns="91440" tIns="45720" rIns="91440" bIns="45720" rtlCol="0" anchor="ctr">
            <a:normAutofit/>
          </a:bodyPr>
          <a:lstStyle/>
          <a:p>
            <a:pPr algn="l"/>
            <a:r>
              <a:rPr lang="nl-NL" sz="2000" b="0" dirty="0" err="1">
                <a:solidFill>
                  <a:schemeClr val="tx1"/>
                </a:solidFill>
              </a:rPr>
              <a:t>Liu</a:t>
            </a:r>
            <a:r>
              <a:rPr lang="nl-NL" sz="2000" b="0" dirty="0">
                <a:solidFill>
                  <a:schemeClr val="tx1"/>
                </a:solidFill>
              </a:rPr>
              <a:t> maakt groentesoep voor 5 personen.</a:t>
            </a:r>
          </a:p>
          <a:p>
            <a:pPr algn="l"/>
            <a:r>
              <a:rPr lang="nl-NL" sz="2000" dirty="0"/>
              <a:t>Hoeveel gram groente heeft </a:t>
            </a:r>
            <a:r>
              <a:rPr lang="nl-NL" sz="2000" dirty="0" err="1"/>
              <a:t>Liu</a:t>
            </a:r>
            <a:r>
              <a:rPr lang="nl-NL" sz="2000" dirty="0"/>
              <a:t> nodig?</a:t>
            </a:r>
            <a:endParaRPr lang="nl-NL" sz="2000" b="0" dirty="0">
              <a:solidFill>
                <a:schemeClr val="tx1"/>
              </a:solidFill>
            </a:endParaRPr>
          </a:p>
        </p:txBody>
      </p:sp>
      <p:sp>
        <p:nvSpPr>
          <p:cNvPr id="2" name="Tekstvak 1">
            <a:extLst>
              <a:ext uri="{FF2B5EF4-FFF2-40B4-BE49-F238E27FC236}">
                <a16:creationId xmlns:a16="http://schemas.microsoft.com/office/drawing/2014/main" id="{35AB5806-CA03-BFD9-DCDE-55E83F48D449}"/>
              </a:ext>
            </a:extLst>
          </p:cNvPr>
          <p:cNvSpPr txBox="1"/>
          <p:nvPr/>
        </p:nvSpPr>
        <p:spPr>
          <a:xfrm>
            <a:off x="7208868" y="1222564"/>
            <a:ext cx="4433777" cy="830997"/>
          </a:xfrm>
          <a:prstGeom prst="rect">
            <a:avLst/>
          </a:prstGeom>
        </p:spPr>
        <p:txBody>
          <a:bodyPr vert="horz" wrap="square" lIns="91440" tIns="45720" rIns="91440" bIns="45720" rtlCol="0" anchor="ctr">
            <a:spAutoFit/>
          </a:bodyPr>
          <a:lstStyle/>
          <a:p>
            <a:pPr algn="l"/>
            <a:r>
              <a:rPr lang="nl-NL" sz="2400" b="1" dirty="0">
                <a:solidFill>
                  <a:srgbClr val="655899"/>
                </a:solidFill>
              </a:rPr>
              <a:t>Stappenplan</a:t>
            </a:r>
          </a:p>
          <a:p>
            <a:pPr algn="l"/>
            <a:r>
              <a:rPr lang="nl-NL" sz="2400" b="1" dirty="0">
                <a:solidFill>
                  <a:srgbClr val="655899"/>
                </a:solidFill>
              </a:rPr>
              <a:t>rekenen met verhoudingen</a:t>
            </a:r>
          </a:p>
        </p:txBody>
      </p:sp>
      <p:sp>
        <p:nvSpPr>
          <p:cNvPr id="5" name="Tekstvak 4">
            <a:extLst>
              <a:ext uri="{FF2B5EF4-FFF2-40B4-BE49-F238E27FC236}">
                <a16:creationId xmlns:a16="http://schemas.microsoft.com/office/drawing/2014/main" id="{02C2F0EA-AC3A-449A-D21D-AC6B7999760E}"/>
              </a:ext>
            </a:extLst>
          </p:cNvPr>
          <p:cNvSpPr txBox="1"/>
          <p:nvPr/>
        </p:nvSpPr>
        <p:spPr>
          <a:xfrm>
            <a:off x="7208868" y="2298334"/>
            <a:ext cx="4731490" cy="769441"/>
          </a:xfrm>
          <a:prstGeom prst="rect">
            <a:avLst/>
          </a:prstGeom>
        </p:spPr>
        <p:txBody>
          <a:bodyPr vert="horz" wrap="square" lIns="91440" tIns="45720" rIns="91440" bIns="45720" rtlCol="0" anchor="ctr">
            <a:spAutoFit/>
          </a:bodyPr>
          <a:lstStyle/>
          <a:p>
            <a:pPr marL="457200" indent="-457200" algn="l">
              <a:buClr>
                <a:srgbClr val="655899"/>
              </a:buClr>
              <a:buFont typeface="+mj-lt"/>
              <a:buAutoNum type="arabicPeriod"/>
            </a:pPr>
            <a:r>
              <a:rPr lang="nl-NL" sz="2200" b="0" dirty="0">
                <a:solidFill>
                  <a:schemeClr val="tx1"/>
                </a:solidFill>
              </a:rPr>
              <a:t>Schrijf de verhouding die je nodig hebt in een verhoudingstabel.</a:t>
            </a:r>
          </a:p>
        </p:txBody>
      </p:sp>
      <p:sp>
        <p:nvSpPr>
          <p:cNvPr id="11" name="Tekstvak 10">
            <a:extLst>
              <a:ext uri="{FF2B5EF4-FFF2-40B4-BE49-F238E27FC236}">
                <a16:creationId xmlns:a16="http://schemas.microsoft.com/office/drawing/2014/main" id="{28DF1C3C-1AC0-E1CB-6557-28864D2A4D9F}"/>
              </a:ext>
            </a:extLst>
          </p:cNvPr>
          <p:cNvSpPr txBox="1"/>
          <p:nvPr/>
        </p:nvSpPr>
        <p:spPr>
          <a:xfrm>
            <a:off x="7208868" y="3311974"/>
            <a:ext cx="4433777" cy="769441"/>
          </a:xfrm>
          <a:prstGeom prst="rect">
            <a:avLst/>
          </a:prstGeom>
        </p:spPr>
        <p:txBody>
          <a:bodyPr vert="horz" wrap="square" lIns="91440" tIns="45720" rIns="91440" bIns="45720" rtlCol="0" anchor="ctr">
            <a:spAutoFit/>
          </a:bodyPr>
          <a:lstStyle/>
          <a:p>
            <a:pPr marL="457200" indent="-457200" algn="l">
              <a:buClr>
                <a:srgbClr val="655899"/>
              </a:buClr>
              <a:buFont typeface="+mj-lt"/>
              <a:buAutoNum type="arabicPeriod" startAt="2"/>
            </a:pPr>
            <a:r>
              <a:rPr lang="nl-NL" sz="2200" dirty="0"/>
              <a:t>Bedenk hoe je de verhouding gaat omrekenen.</a:t>
            </a:r>
          </a:p>
        </p:txBody>
      </p:sp>
      <p:sp>
        <p:nvSpPr>
          <p:cNvPr id="12" name="Tekstvak 11">
            <a:extLst>
              <a:ext uri="{FF2B5EF4-FFF2-40B4-BE49-F238E27FC236}">
                <a16:creationId xmlns:a16="http://schemas.microsoft.com/office/drawing/2014/main" id="{87EE296C-823C-130E-9F38-EE9EC98678CD}"/>
              </a:ext>
            </a:extLst>
          </p:cNvPr>
          <p:cNvSpPr txBox="1"/>
          <p:nvPr/>
        </p:nvSpPr>
        <p:spPr>
          <a:xfrm>
            <a:off x="7208868" y="4417075"/>
            <a:ext cx="4433777" cy="769441"/>
          </a:xfrm>
          <a:prstGeom prst="rect">
            <a:avLst/>
          </a:prstGeom>
        </p:spPr>
        <p:txBody>
          <a:bodyPr vert="horz" wrap="square" lIns="91440" tIns="45720" rIns="91440" bIns="45720" rtlCol="0" anchor="ctr">
            <a:spAutoFit/>
          </a:bodyPr>
          <a:lstStyle/>
          <a:p>
            <a:pPr marL="457200" indent="-457200" algn="l">
              <a:buClr>
                <a:srgbClr val="655899"/>
              </a:buClr>
              <a:buFont typeface="+mj-lt"/>
              <a:buAutoNum type="arabicPeriod" startAt="3"/>
            </a:pPr>
            <a:r>
              <a:rPr lang="nl-NL" sz="2200" b="0" dirty="0">
                <a:solidFill>
                  <a:schemeClr val="tx1"/>
                </a:solidFill>
              </a:rPr>
              <a:t>Verwerk stap 2 in de verhoudingstabel.</a:t>
            </a:r>
          </a:p>
        </p:txBody>
      </p:sp>
      <p:sp>
        <p:nvSpPr>
          <p:cNvPr id="13" name="Tekstvak 12">
            <a:extLst>
              <a:ext uri="{FF2B5EF4-FFF2-40B4-BE49-F238E27FC236}">
                <a16:creationId xmlns:a16="http://schemas.microsoft.com/office/drawing/2014/main" id="{7E2DD6C6-93E7-1352-36FF-E2B9C6334204}"/>
              </a:ext>
            </a:extLst>
          </p:cNvPr>
          <p:cNvSpPr txBox="1"/>
          <p:nvPr/>
        </p:nvSpPr>
        <p:spPr>
          <a:xfrm>
            <a:off x="7208868" y="5431289"/>
            <a:ext cx="3569439" cy="430887"/>
          </a:xfrm>
          <a:prstGeom prst="rect">
            <a:avLst/>
          </a:prstGeom>
        </p:spPr>
        <p:txBody>
          <a:bodyPr vert="horz" wrap="none" lIns="91440" tIns="45720" rIns="91440" bIns="45720" rtlCol="0" anchor="ctr">
            <a:spAutoFit/>
          </a:bodyPr>
          <a:lstStyle/>
          <a:p>
            <a:pPr marL="457200" indent="-457200" algn="l">
              <a:buClr>
                <a:srgbClr val="655899"/>
              </a:buClr>
              <a:buFont typeface="+mj-lt"/>
              <a:buAutoNum type="arabicPeriod" startAt="4"/>
            </a:pPr>
            <a:r>
              <a:rPr lang="nl-NL" sz="2200" b="0" dirty="0">
                <a:solidFill>
                  <a:schemeClr val="tx1"/>
                </a:solidFill>
              </a:rPr>
              <a:t>Reken de verhouding om.</a:t>
            </a:r>
          </a:p>
        </p:txBody>
      </p:sp>
    </p:spTree>
    <p:extLst>
      <p:ext uri="{BB962C8B-B14F-4D97-AF65-F5344CB8AC3E}">
        <p14:creationId xmlns:p14="http://schemas.microsoft.com/office/powerpoint/2010/main" val="65399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3800" b="0" dirty="0" smtClean="0">
            <a:solidFill>
              <a:schemeClr val="tx1"/>
            </a:solidFill>
          </a:defRPr>
        </a:defPPr>
      </a:lstStyle>
    </a:txDef>
  </a:objectDefaults>
  <a:extraClrSchemeLst/>
  <a:extLst>
    <a:ext uri="{05A4C25C-085E-4340-85A3-A5531E510DB2}">
      <thm15:themeFamily xmlns:thm15="http://schemas.microsoft.com/office/thememl/2012/main" name="StartrekenenMBO_2e_editie" id="{7AC75F2F-588C-764A-B04F-184F156F6CBA}" vid="{666ACF51-F3B4-5F45-9F61-4B0D97E6216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5B16BB88102F4E8433A0FE0E4A8CFE" ma:contentTypeVersion="20" ma:contentTypeDescription="Een nieuw document maken." ma:contentTypeScope="" ma:versionID="8aeec1a4a1639ad03f296efb58e57e52">
  <xsd:schema xmlns:xsd="http://www.w3.org/2001/XMLSchema" xmlns:xs="http://www.w3.org/2001/XMLSchema" xmlns:p="http://schemas.microsoft.com/office/2006/metadata/properties" xmlns:ns2="0ee774cb-96fe-4a2f-910a-1f70c8594aed" xmlns:ns3="0d886beb-e350-4f9e-adcb-1d4d12b81f60" targetNamespace="http://schemas.microsoft.com/office/2006/metadata/properties" ma:root="true" ma:fieldsID="21cc84794ed722731eeb736bd2f011af" ns2:_="" ns3:_="">
    <xsd:import namespace="0ee774cb-96fe-4a2f-910a-1f70c8594aed"/>
    <xsd:import namespace="0d886beb-e350-4f9e-adcb-1d4d12b81f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e774cb-96fe-4a2f-910a-1f70c8594a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76a0cd89-ce23-497d-b759-b383d56bd1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886beb-e350-4f9e-adcb-1d4d12b81f60"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54c7f178-744f-4aba-a033-a61b66f9445b}" ma:internalName="TaxCatchAll" ma:showField="CatchAllData" ma:web="0d886beb-e350-4f9e-adcb-1d4d12b81f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ee774cb-96fe-4a2f-910a-1f70c8594aed">
      <Terms xmlns="http://schemas.microsoft.com/office/infopath/2007/PartnerControls"/>
    </lcf76f155ced4ddcb4097134ff3c332f>
    <TaxCatchAll xmlns="0d886beb-e350-4f9e-adcb-1d4d12b81f6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79FDAE-29BD-4B8E-9E09-6BB54E5AFD45}"/>
</file>

<file path=customXml/itemProps2.xml><?xml version="1.0" encoding="utf-8"?>
<ds:datastoreItem xmlns:ds="http://schemas.openxmlformats.org/officeDocument/2006/customXml" ds:itemID="{9CB93B4A-E9EF-4A19-829B-C6D3095E9CB8}">
  <ds:schemaRefs>
    <ds:schemaRef ds:uri="http://schemas.microsoft.com/office/2006/metadata/properties"/>
    <ds:schemaRef ds:uri="http://schemas.microsoft.com/office/infopath/2007/PartnerControls"/>
    <ds:schemaRef ds:uri="0ee774cb-96fe-4a2f-910a-1f70c8594aed"/>
    <ds:schemaRef ds:uri="0d886beb-e350-4f9e-adcb-1d4d12b81f60"/>
  </ds:schemaRefs>
</ds:datastoreItem>
</file>

<file path=customXml/itemProps3.xml><?xml version="1.0" encoding="utf-8"?>
<ds:datastoreItem xmlns:ds="http://schemas.openxmlformats.org/officeDocument/2006/customXml" ds:itemID="{8C2684BF-15A2-451B-9DC7-3A5AB5F124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716</TotalTime>
  <Words>1787</Words>
  <Application>Microsoft Office PowerPoint</Application>
  <PresentationFormat>Breedbeeld</PresentationFormat>
  <Paragraphs>253</Paragraphs>
  <Slides>22</Slides>
  <Notes>20</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22</vt:i4>
      </vt:variant>
    </vt:vector>
  </HeadingPairs>
  <TitlesOfParts>
    <vt:vector size="28" baseType="lpstr">
      <vt:lpstr>Aptos</vt:lpstr>
      <vt:lpstr>Arial</vt:lpstr>
      <vt:lpstr>Calibri</vt:lpstr>
      <vt:lpstr>Calibri Light</vt:lpstr>
      <vt:lpstr>Symbol</vt:lpstr>
      <vt:lpstr>Kantoorthema</vt:lpstr>
      <vt:lpstr>Taak 1 | Boodschappen doen</vt:lpstr>
      <vt:lpstr>1</vt:lpstr>
      <vt:lpstr>2</vt:lpstr>
      <vt:lpstr>PowerPoint-presentatie</vt:lpstr>
      <vt:lpstr>PowerPoint-presentatie</vt:lpstr>
      <vt:lpstr>PowerPoint-presentatie</vt:lpstr>
      <vt:lpstr>PowerPoint-presentatie</vt:lpstr>
      <vt:lpstr>PowerPoint-presentatie</vt:lpstr>
      <vt:lpstr>PowerPoint-presentatie</vt:lpstr>
      <vt:lpstr>1</vt:lpstr>
      <vt:lpstr>PowerPoint-presentatie</vt:lpstr>
      <vt:lpstr>PowerPoint-presentatie</vt:lpstr>
      <vt:lpstr>PowerPoint-presentatie</vt:lpstr>
      <vt:lpstr>PowerPoint-presentatie</vt:lpstr>
      <vt:lpstr>PowerPoint-presentatie</vt:lpstr>
      <vt:lpstr>1</vt:lpstr>
      <vt:lpstr>2</vt:lpstr>
      <vt:lpstr>PowerPoint-presentatie</vt:lpstr>
      <vt:lpstr>PowerPoint-presentatie</vt:lpstr>
      <vt:lpstr>1</vt:lpstr>
      <vt:lpstr>PowerPoint-presentatie</vt:lpstr>
      <vt:lpstr>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Taak 1</dc:title>
  <dc:creator>Menno Riphagen</dc:creator>
  <cp:lastModifiedBy>Astrid van Roosmalen</cp:lastModifiedBy>
  <cp:revision>12</cp:revision>
  <dcterms:created xsi:type="dcterms:W3CDTF">2024-03-29T12:52:26Z</dcterms:created>
  <dcterms:modified xsi:type="dcterms:W3CDTF">2024-04-22T14:53:03Z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0x010100B85B16BB88102F4E8433A0FE0E4A8CFE</vt:lpwstr>
  </property>
  <property fmtid="{D5CDD505-2E9C-101B-9397-08002B2CF9AE}" pid="3" name="MediaServiceImageTags">
    <vt:lpwstr/>
  </property>
</Properties>
</file>